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92" r:id="rId5"/>
    <p:sldId id="260" r:id="rId6"/>
    <p:sldId id="377" r:id="rId7"/>
    <p:sldId id="388" r:id="rId8"/>
    <p:sldId id="378" r:id="rId9"/>
    <p:sldId id="379" r:id="rId10"/>
    <p:sldId id="386" r:id="rId11"/>
    <p:sldId id="380" r:id="rId12"/>
    <p:sldId id="382" r:id="rId13"/>
    <p:sldId id="387" r:id="rId14"/>
    <p:sldId id="384" r:id="rId15"/>
    <p:sldId id="383" r:id="rId16"/>
    <p:sldId id="390" r:id="rId17"/>
    <p:sldId id="394" r:id="rId18"/>
    <p:sldId id="395" r:id="rId19"/>
    <p:sldId id="391" r:id="rId20"/>
    <p:sldId id="389" r:id="rId21"/>
    <p:sldId id="39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39546A-C607-D77A-E779-6A92A6A25789}" v="2" dt="2021-01-17T16:05:33.240"/>
    <p1510:client id="{3B13A584-88A1-4011-8891-4D7DFFF1209B}" v="20" dt="2021-01-17T14:13:53.709"/>
    <p1510:client id="{5FE29EE9-2ABB-4C40-AE1E-C741886550E3}" v="2508" dt="2021-01-17T14:13:10.512"/>
    <p1510:client id="{AEC8F281-E099-4D07-9FDA-AD7723893CE6}" v="4675" dt="2021-01-17T13:59:53.240"/>
    <p1510:client id="{F798B333-8C31-B78B-857C-53AAF3336E71}" v="418" dt="2021-01-17T14:27:42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93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3117A-0C24-41FC-BE90-BE4765AF06EB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818E4-026E-4957-8322-64F23E0B9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24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이부분은 괜찮으면 빼도 </a:t>
            </a:r>
            <a:r>
              <a:rPr lang="ko-KR" altLang="en-US" err="1"/>
              <a:t>될거</a:t>
            </a:r>
            <a:r>
              <a:rPr lang="ko-KR" altLang="en-US"/>
              <a:t> 같기도 하고</a:t>
            </a:r>
            <a:r>
              <a:rPr lang="en-US" altLang="ko-KR"/>
              <a:t>..</a:t>
            </a:r>
            <a:r>
              <a:rPr lang="ko-KR" altLang="en-US" err="1"/>
              <a:t>넹넹뺏</a:t>
            </a:r>
            <a:r>
              <a:rPr lang="en-US" altLang="ko-KR"/>
              <a:t>[</a:t>
            </a:r>
            <a:r>
              <a:rPr lang="ko-KR" altLang="en-US"/>
              <a:t>여 </a:t>
            </a:r>
            <a:r>
              <a:rPr lang="ko-KR" altLang="en-US" err="1"/>
              <a:t>율율한테</a:t>
            </a:r>
            <a:r>
              <a:rPr lang="ko-KR" altLang="en-US"/>
              <a:t> </a:t>
            </a:r>
            <a:r>
              <a:rPr lang="ko-KR" altLang="en-US" err="1"/>
              <a:t>말한거거든용</a:t>
            </a:r>
            <a:r>
              <a:rPr lang="ko-KR" altLang="en-US"/>
              <a:t> </a:t>
            </a:r>
            <a:r>
              <a:rPr lang="ko-KR" altLang="en-US" err="1"/>
              <a:t>ㅡㅡ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06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웹 기초 공부 </a:t>
            </a:r>
            <a:r>
              <a:rPr lang="en-US" altLang="ko-KR"/>
              <a:t>-&gt; </a:t>
            </a:r>
            <a:r>
              <a:rPr lang="ko-KR" altLang="en-US"/>
              <a:t>장고 기초 공부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527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책도 같이 읽었음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014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로그인과 유실물 등록 및 조회 페이지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675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회원가입 페이지와 로그인 페이지 실행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327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유실물 등록 페이지에서 실제로 등록을 해보고 조회 페이지에서 등록 결과를 확인해본 모습임</a:t>
            </a:r>
            <a:r>
              <a:rPr lang="en-US" altLang="ko-KR"/>
              <a:t>. </a:t>
            </a:r>
            <a:r>
              <a:rPr lang="ko-KR" altLang="en-US"/>
              <a:t>습득물 페이지는 분실물 페이지와 유사해서 </a:t>
            </a:r>
            <a:r>
              <a:rPr lang="ko-KR" altLang="en-US" err="1"/>
              <a:t>안넣음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977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야양</a:t>
            </a:r>
            <a:r>
              <a:rPr lang="ko-KR" altLang="en-US"/>
              <a:t> </a:t>
            </a:r>
            <a:r>
              <a:rPr lang="ko-KR" altLang="en-US" err="1"/>
              <a:t>궁냥양</a:t>
            </a:r>
            <a:r>
              <a:rPr lang="en-US" altLang="ko-KR"/>
              <a:t>~~~~~~~~~~~~~~~~~~~~~~~~~~~~~~~~~~~~~~~~~~~~~~~~~~~~~~~~~~~~~~~~~~~~~~~~~~~~~~~~~~~~~~~~~~~~~~~~~~~~~~~~~~~~~~~~~~~~~~~~~~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1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dkvdmfhdml</a:t>
            </a:r>
            <a:r>
              <a:rPr lang="ko-KR" altLang="en-US" dirty="0">
                <a:ea typeface="맑은 고딕"/>
              </a:rPr>
              <a:t> 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021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651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903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505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가장 먼저 프론트 엔드 학습의 기초를 공부하기 위해 두 권의 책을 구입했습니다</a:t>
            </a:r>
            <a:r>
              <a:rPr lang="en-US" altLang="ko-KR"/>
              <a:t>. </a:t>
            </a:r>
            <a:r>
              <a:rPr lang="ko-KR" altLang="en-US"/>
              <a:t>왼쪽의 책을 통해 프론트 엔드 조는 </a:t>
            </a:r>
            <a:r>
              <a:rPr lang="en-US" altLang="ko-KR"/>
              <a:t>html</a:t>
            </a:r>
            <a:r>
              <a:rPr lang="ko-KR" altLang="en-US"/>
              <a:t>과 </a:t>
            </a:r>
            <a:r>
              <a:rPr lang="en-US" altLang="ko-KR" err="1"/>
              <a:t>css</a:t>
            </a:r>
            <a:r>
              <a:rPr lang="ko-KR" altLang="en-US"/>
              <a:t>의 가장 기본적인 내용과 속성</a:t>
            </a:r>
            <a:r>
              <a:rPr lang="en-US" altLang="ko-KR"/>
              <a:t>, </a:t>
            </a:r>
            <a:r>
              <a:rPr lang="ko-KR" altLang="en-US"/>
              <a:t>태그의 사용법을 익혔으며</a:t>
            </a:r>
            <a:r>
              <a:rPr lang="en-US" altLang="ko-KR"/>
              <a:t>,</a:t>
            </a:r>
            <a:r>
              <a:rPr lang="ko-KR" altLang="en-US"/>
              <a:t> 오른쪽의 자바스크립트 교재를 학습하여 자바스크립트의 기본적인 개념들과 </a:t>
            </a:r>
            <a:r>
              <a:rPr lang="en-US" altLang="ko-KR"/>
              <a:t>onclick </a:t>
            </a:r>
            <a:r>
              <a:rPr lang="ko-KR" altLang="en-US"/>
              <a:t>등 간단한 기능</a:t>
            </a:r>
            <a:r>
              <a:rPr lang="en-US" altLang="ko-KR"/>
              <a:t>, </a:t>
            </a:r>
            <a:r>
              <a:rPr lang="ko-KR" altLang="en-US"/>
              <a:t>카카오 앱 </a:t>
            </a:r>
            <a:r>
              <a:rPr lang="en-US" altLang="ko-KR" err="1"/>
              <a:t>api</a:t>
            </a:r>
            <a:r>
              <a:rPr lang="ko-KR" altLang="en-US" err="1"/>
              <a:t>를</a:t>
            </a:r>
            <a:r>
              <a:rPr lang="ko-KR" altLang="en-US"/>
              <a:t> 통한 지도 기능 구현을 실습해보기도 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172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교재 뿐만 아니라 다양한 플랫폼의 강좌를 여러 개 수강했습니다</a:t>
            </a:r>
            <a:r>
              <a:rPr lang="en-US" altLang="ko-KR"/>
              <a:t>. </a:t>
            </a:r>
            <a:r>
              <a:rPr lang="ko-KR" altLang="en-US"/>
              <a:t>누구나 쉽게 접근할 수 있는 유튜브에서 코딩의 개념을 잡아주는 생활 코딩 강좌를 듣고 </a:t>
            </a:r>
            <a:r>
              <a:rPr lang="en-US" altLang="ko-KR"/>
              <a:t>html, </a:t>
            </a:r>
            <a:r>
              <a:rPr lang="en-US" altLang="ko-KR" err="1"/>
              <a:t>css</a:t>
            </a:r>
            <a:r>
              <a:rPr lang="ko-KR" altLang="en-US"/>
              <a:t>의 기초를 한번 더 다졌으며</a:t>
            </a:r>
            <a:r>
              <a:rPr lang="en-US" altLang="ko-KR"/>
              <a:t>, </a:t>
            </a:r>
            <a:r>
              <a:rPr lang="ko-KR" altLang="en-US"/>
              <a:t>드림 코딩 플랫폼에서 </a:t>
            </a:r>
            <a:r>
              <a:rPr lang="ko-KR" altLang="en-US" err="1"/>
              <a:t>프론트엔드</a:t>
            </a:r>
            <a:r>
              <a:rPr lang="ko-KR" altLang="en-US"/>
              <a:t> 필수 강좌 중 </a:t>
            </a:r>
            <a:r>
              <a:rPr lang="en-US" altLang="ko-KR" err="1"/>
              <a:t>html,css</a:t>
            </a:r>
            <a:r>
              <a:rPr lang="ko-KR" altLang="en-US"/>
              <a:t>에 관련된 내용을 학습하고 클론 코딩</a:t>
            </a:r>
            <a:r>
              <a:rPr lang="en-US" altLang="ko-KR"/>
              <a:t>, java </a:t>
            </a:r>
            <a:r>
              <a:rPr lang="ko-KR" altLang="en-US"/>
              <a:t>핵심 개념을 학습하기도 했습니다</a:t>
            </a:r>
            <a:r>
              <a:rPr lang="en-US" altLang="ko-KR"/>
              <a:t>. </a:t>
            </a:r>
            <a:r>
              <a:rPr lang="ko-KR" altLang="en-US"/>
              <a:t>다양한 컴퓨터 언어의 강의를 포함하고 있는 </a:t>
            </a:r>
            <a:r>
              <a:rPr lang="ko-KR" altLang="en-US" err="1"/>
              <a:t>인프런에서는</a:t>
            </a:r>
            <a:r>
              <a:rPr lang="ko-KR" altLang="en-US"/>
              <a:t> 실전</a:t>
            </a:r>
            <a:r>
              <a:rPr lang="en-US" altLang="ko-KR"/>
              <a:t>, </a:t>
            </a:r>
            <a:r>
              <a:rPr lang="ko-KR" altLang="en-US"/>
              <a:t>실습 위주의 강의를 들으며 직접 간단한 웹페이지를 제작해보며 복습했습니다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76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교재와 강의만으로 학습을 마치지 않고</a:t>
            </a:r>
            <a:r>
              <a:rPr lang="en-US" altLang="ko-KR"/>
              <a:t>, </a:t>
            </a:r>
            <a:r>
              <a:rPr lang="en-US" altLang="ko-KR" err="1"/>
              <a:t>templead</a:t>
            </a:r>
            <a:r>
              <a:rPr lang="ko-KR" altLang="en-US"/>
              <a:t>와 같은 디자인 벤치마킹 사이트 </a:t>
            </a:r>
            <a:r>
              <a:rPr lang="ko-KR" altLang="en-US" err="1"/>
              <a:t>웹서칭을</a:t>
            </a:r>
            <a:r>
              <a:rPr lang="ko-KR" altLang="en-US"/>
              <a:t> 통해 </a:t>
            </a:r>
            <a:r>
              <a:rPr lang="ko-KR" altLang="en-US" err="1"/>
              <a:t>메인페이지의</a:t>
            </a:r>
            <a:r>
              <a:rPr lang="ko-KR" altLang="en-US"/>
              <a:t> 디자인을 직접 실습해보기도 했습니다</a:t>
            </a:r>
            <a:r>
              <a:rPr lang="en-US" altLang="ko-KR"/>
              <a:t>. </a:t>
            </a:r>
            <a:r>
              <a:rPr lang="ko-KR" altLang="en-US"/>
              <a:t>또한 게임을 통해서 코딩공부를 하는 등 개발 공부를 유연하고 재미있게 하고자 노력했습니다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650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공부를 끝마친 이후 가장 먼저 </a:t>
            </a:r>
            <a:r>
              <a:rPr lang="en-US" altLang="ko-KR"/>
              <a:t>adobe </a:t>
            </a:r>
            <a:r>
              <a:rPr lang="en-US" altLang="ko-KR" err="1"/>
              <a:t>xd</a:t>
            </a:r>
            <a:r>
              <a:rPr lang="ko-KR" altLang="en-US"/>
              <a:t>를 이용하여 웹 디자인 및 프로토타입을 제작했습니다</a:t>
            </a:r>
            <a:r>
              <a:rPr lang="en-US" altLang="ko-KR"/>
              <a:t>. </a:t>
            </a:r>
            <a:r>
              <a:rPr lang="ko-KR" altLang="en-US"/>
              <a:t>함께 만나서 할 수 없었기 때문에 </a:t>
            </a:r>
            <a:r>
              <a:rPr lang="en-US" altLang="ko-KR" err="1"/>
              <a:t>xd</a:t>
            </a:r>
            <a:r>
              <a:rPr lang="ko-KR" altLang="en-US"/>
              <a:t>의 공동작업 기능을 이용하였습니다</a:t>
            </a:r>
            <a:r>
              <a:rPr lang="en-US" altLang="ko-KR"/>
              <a:t>. </a:t>
            </a:r>
            <a:r>
              <a:rPr lang="ko-KR" altLang="en-US"/>
              <a:t>각 구성요소 </a:t>
            </a:r>
            <a:r>
              <a:rPr lang="ko-KR" altLang="en-US" err="1"/>
              <a:t>에셋</a:t>
            </a:r>
            <a:r>
              <a:rPr lang="ko-KR" altLang="en-US"/>
              <a:t> 등을 형식에 맞게 배치하여 디자인 초안을 완성하고</a:t>
            </a:r>
            <a:r>
              <a:rPr lang="en-US" altLang="ko-KR"/>
              <a:t>, </a:t>
            </a:r>
            <a:r>
              <a:rPr lang="ko-KR" altLang="en-US"/>
              <a:t>이어지는 경로 등을 간략히 만들어보았습니다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550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앞서 배운 </a:t>
            </a:r>
            <a:r>
              <a:rPr lang="en-US" altLang="ko-KR"/>
              <a:t>html, </a:t>
            </a:r>
            <a:r>
              <a:rPr lang="en-US" altLang="ko-KR" err="1"/>
              <a:t>css</a:t>
            </a:r>
            <a:r>
              <a:rPr lang="ko-KR" altLang="en-US"/>
              <a:t>와 자바 스크립트에 대한 개념</a:t>
            </a:r>
            <a:r>
              <a:rPr lang="en-US" altLang="ko-KR"/>
              <a:t>, </a:t>
            </a:r>
            <a:r>
              <a:rPr lang="ko-KR" altLang="en-US"/>
              <a:t>지식을 바탕으로 앞에서 </a:t>
            </a:r>
            <a:r>
              <a:rPr lang="en-US" altLang="ko-KR" err="1"/>
              <a:t>xd</a:t>
            </a:r>
            <a:r>
              <a:rPr lang="ko-KR" altLang="en-US"/>
              <a:t>를 이용해 디자인한 각 페이지를 에디터를 사용해서 만들었습니다</a:t>
            </a:r>
            <a:r>
              <a:rPr lang="en-US" altLang="ko-KR"/>
              <a:t>.(?)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491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작성한 코드를 실행했을 때의 페이지입니다</a:t>
            </a:r>
            <a:r>
              <a:rPr lang="en-US" altLang="ko-KR"/>
              <a:t>. </a:t>
            </a:r>
            <a:r>
              <a:rPr lang="ko-KR" altLang="en-US"/>
              <a:t>아직 백 엔드 팀이 건드리기 전이기 때문에 기능이 직접 실행되지는 않지만 페이지의 디자인과 구성은 초기에 디자인한 페이지와 유사하게 나타납니다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229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AFECF-BEF7-44A5-9C8F-25826EFAE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3556C9-B304-44FD-B73C-2671D7D6FC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D86C3-6054-494E-817E-85BB5AA35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D8A0-F515-4C25-8564-F0FFF9DBF2B8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1DCA6-2477-40E6-93D8-12C7488D0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B71D0F-6CB6-4F3E-9733-743091DAF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77CE-EC03-4F68-B598-CFE8DD400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75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33008-4813-471B-A9CF-15D93BFC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57EF8F-8685-419A-B6E6-C53AA28EC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716F94-1522-4CDA-AB80-273335EF3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D8A0-F515-4C25-8564-F0FFF9DBF2B8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1806C7-D899-4A26-AEC2-5D23EF645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7FD2AE-268C-470D-AE39-22E46D316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77CE-EC03-4F68-B598-CFE8DD400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082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7807EE-FE6B-4A2C-B269-A7C46D5A60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19645A-483F-44A7-BB57-8AAA28298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952C5-623A-4C35-BA35-05D676E3C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D8A0-F515-4C25-8564-F0FFF9DBF2B8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ECAC24-0248-4836-BD77-B6D9BDF4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E886E-50FF-457E-B401-43A926945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77CE-EC03-4F68-B598-CFE8DD400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28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795EA-62A8-48AA-ABEF-17CD5CAF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4FE764-DAF1-4B21-BC12-E1C397264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3EBCC8-F38B-487D-94A4-9BD66C663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D8A0-F515-4C25-8564-F0FFF9DBF2B8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AEF4D0-6CB2-47A5-A447-B49E945C8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171F61-3020-40DB-BF1A-BC98718E5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77CE-EC03-4F68-B598-CFE8DD400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70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6E045-BC71-455D-986C-29D70EF37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BDF860-0C26-42C8-BF39-92D1F619B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A2EF59-9D49-4DE5-9050-43ACCE79A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D8A0-F515-4C25-8564-F0FFF9DBF2B8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C35C8A-129F-4145-A1A4-B56AEEB86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46A947-1199-4A3C-ACEA-F1C6FF9DA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77CE-EC03-4F68-B598-CFE8DD400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825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DC7F1-D02D-42D0-A82F-F5A73580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3A71DE-6EDA-4D57-B220-4A9D02C61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E5E44F-11DC-40C2-AEE2-DC8D6CCE5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4374A9-0AE4-4E29-B56F-6BB63762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D8A0-F515-4C25-8564-F0FFF9DBF2B8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A28F32-1358-4CEC-83E1-5E784E94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339ACB-DC8D-4C99-BD65-96B6A094E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77CE-EC03-4F68-B598-CFE8DD400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191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B6B57-5099-4843-9907-51D4647F6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7A4CD0-0D6E-4B8A-A2CB-305FD0C48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F33C15-7A85-469C-9AA2-8D0206E7D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76B62B-E140-4AC6-BC56-482432FB9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01DCD6-BE04-4C29-8566-7D1260ECC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0FDA3F-BA39-417B-9135-FAFD9CB1E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D8A0-F515-4C25-8564-F0FFF9DBF2B8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CE1A77-3133-4D98-8700-4EB4045A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E06856-5401-4A38-B7B2-1D976958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77CE-EC03-4F68-B598-CFE8DD400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366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55DAC-189F-4A73-A6F0-B06EC011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62BB32-C1AA-4625-A106-6B252D7DE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D8A0-F515-4C25-8564-F0FFF9DBF2B8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C8B989-DF57-453C-9333-DA22D26C7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B77099-1B89-402A-8B3A-4B7B35C23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77CE-EC03-4F68-B598-CFE8DD400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54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AFB2FA-82C6-4F37-AF3D-98AB87D2D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D8A0-F515-4C25-8564-F0FFF9DBF2B8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9B4C89-2114-4E7B-8021-001DDAE43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306376-96B1-43C8-B860-2788E755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77CE-EC03-4F68-B598-CFE8DD400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39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21424-4F4D-45F5-A51E-950CFE445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500C6D-8532-49FB-9B2A-8452A9DDA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1B4A3C-CC12-47A1-81FF-DC6DFD245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85366F-C29F-4914-ADB1-5A3B46C93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D8A0-F515-4C25-8564-F0FFF9DBF2B8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364348-3941-4714-8213-2E2C54391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2729B9-9630-46B5-9AB8-3D0830305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77CE-EC03-4F68-B598-CFE8DD400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566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6DA32-E648-497B-913A-7CE14B60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4D6BA2-07D4-404C-955D-4A184FB918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7AF05E-B3E2-4D3A-B149-7BE722B74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177224-8710-43BA-9029-66BA1D2B8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D8A0-F515-4C25-8564-F0FFF9DBF2B8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0E356A-6FB1-4987-B71E-B4B298A00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36AF73-F245-4703-B4CD-BC9BB7CD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77CE-EC03-4F68-B598-CFE8DD400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8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B84437-9C5D-4F4D-A99C-0A47F92D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335BD9-0393-4E5C-B1C0-2B3681FC6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55FFFB-E66A-4CAB-AEC1-380EE7DA4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4D8A0-F515-4C25-8564-F0FFF9DBF2B8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BD064E-EC3E-449B-BEF2-48F20A4F8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F2EF7B-DD20-433D-BE16-44539604C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177CE-EC03-4F68-B598-CFE8DD400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23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앉아있는, 물품, 테이블, 가방이(가) 표시된 사진&#10;&#10;자동 생성된 설명">
            <a:extLst>
              <a:ext uri="{FF2B5EF4-FFF2-40B4-BE49-F238E27FC236}">
                <a16:creationId xmlns:a16="http://schemas.microsoft.com/office/drawing/2014/main" id="{61F1E821-3127-4C6E-BD72-D0443A5A4D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EC1646E-ADF1-485F-AA92-1050D9763A81}"/>
              </a:ext>
            </a:extLst>
          </p:cNvPr>
          <p:cNvSpPr/>
          <p:nvPr/>
        </p:nvSpPr>
        <p:spPr>
          <a:xfrm>
            <a:off x="0" y="0"/>
            <a:ext cx="12190476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5B2A77-66EF-4D64-8DF5-788C667F18BA}"/>
              </a:ext>
            </a:extLst>
          </p:cNvPr>
          <p:cNvSpPr/>
          <p:nvPr/>
        </p:nvSpPr>
        <p:spPr>
          <a:xfrm>
            <a:off x="2863236" y="1578902"/>
            <a:ext cx="6464004" cy="3700196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2F58DF-5A68-4E86-9541-C1B288B2619E}"/>
              </a:ext>
            </a:extLst>
          </p:cNvPr>
          <p:cNvSpPr txBox="1"/>
          <p:nvPr/>
        </p:nvSpPr>
        <p:spPr>
          <a:xfrm>
            <a:off x="3446916" y="5883883"/>
            <a:ext cx="529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err="1">
                <a:solidFill>
                  <a:srgbClr val="2570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김가경</a:t>
            </a:r>
            <a:r>
              <a:rPr lang="ko-KR" altLang="en-US" spc="600">
                <a:solidFill>
                  <a:srgbClr val="2570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이준서 임보영  </a:t>
            </a:r>
            <a:r>
              <a:rPr lang="ko-KR" altLang="en-US" spc="600" err="1">
                <a:solidFill>
                  <a:srgbClr val="2570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추유림</a:t>
            </a:r>
            <a:r>
              <a:rPr lang="ko-KR" altLang="en-US" spc="600">
                <a:solidFill>
                  <a:srgbClr val="2570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황유정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E4DBCA-3F04-4CD2-94AF-394570AB1A87}"/>
              </a:ext>
            </a:extLst>
          </p:cNvPr>
          <p:cNvSpPr txBox="1"/>
          <p:nvPr/>
        </p:nvSpPr>
        <p:spPr>
          <a:xfrm>
            <a:off x="3912589" y="3921465"/>
            <a:ext cx="4365298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3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소중한</a:t>
            </a:r>
            <a:r>
              <a:rPr lang="en-US" altLang="ko-KR" spc="3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pc="3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것을 찾아주는</a:t>
            </a:r>
            <a:r>
              <a:rPr lang="en-US" altLang="ko-KR" spc="3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pc="3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아름다운 사람들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E01D94-3D9E-4600-8A35-96788A786F58}"/>
              </a:ext>
            </a:extLst>
          </p:cNvPr>
          <p:cNvSpPr txBox="1"/>
          <p:nvPr/>
        </p:nvSpPr>
        <p:spPr>
          <a:xfrm>
            <a:off x="3861253" y="2391921"/>
            <a:ext cx="44694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 </a:t>
            </a:r>
            <a:r>
              <a:rPr lang="en-US" altLang="ko-KR" sz="1000" spc="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en-US" altLang="ko-KR" sz="9600" spc="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GEM</a:t>
            </a:r>
            <a:endParaRPr lang="ko-KR" altLang="en-US" sz="9600" spc="60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D4939-65A2-46E2-BBA4-04AB8AB6DCC6}"/>
              </a:ext>
            </a:extLst>
          </p:cNvPr>
          <p:cNvSpPr txBox="1"/>
          <p:nvPr/>
        </p:nvSpPr>
        <p:spPr>
          <a:xfrm>
            <a:off x="4496569" y="2910650"/>
            <a:ext cx="692818" cy="795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800" spc="3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</a:t>
            </a:r>
          </a:p>
          <a:p>
            <a:pPr>
              <a:lnSpc>
                <a:spcPct val="80000"/>
              </a:lnSpc>
            </a:pPr>
            <a:r>
              <a:rPr lang="en-US" altLang="ko-KR" sz="2800" spc="3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</a:t>
            </a:r>
            <a:endParaRPr lang="ko-KR" altLang="en-US" sz="2800" spc="30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751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5652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 엔드 웹 구현 </a:t>
            </a:r>
            <a:r>
              <a:rPr lang="en-US" altLang="ko-KR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(html, </a:t>
            </a:r>
            <a:r>
              <a:rPr lang="en-US" altLang="ko-KR" sz="280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en-US" altLang="ko-KR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80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</a:t>
            </a:r>
            <a:r>
              <a:rPr lang="en-US" altLang="ko-KR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8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EACC70-EAE4-49BD-A8C2-12D87F9F0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1" y="1243847"/>
            <a:ext cx="6169031" cy="28756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203C08-0170-447D-BF40-C9EE13FEF0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33" r="17483"/>
          <a:stretch/>
        </p:blipFill>
        <p:spPr>
          <a:xfrm>
            <a:off x="5910606" y="2295876"/>
            <a:ext cx="5514680" cy="383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35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4408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 엔드 학습 교재 및 강좌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FE50C3-CF4F-43DB-970F-CEC1CD33E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55" y="864957"/>
            <a:ext cx="2580584" cy="31516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6221A0-E942-4EB1-A726-C636DBA391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92"/>
          <a:stretch/>
        </p:blipFill>
        <p:spPr>
          <a:xfrm>
            <a:off x="232228" y="3907478"/>
            <a:ext cx="2478199" cy="26376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BB6867-1CF6-46C0-AFC3-6498B7A82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729" y="845649"/>
            <a:ext cx="2866410" cy="28717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F35BD5-8FCB-4503-9B8D-E05BAC7D0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1283" y="1813774"/>
            <a:ext cx="3551723" cy="24631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BA9F6B-6573-49E9-BF5E-AC543DF2D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3896" y="3451204"/>
            <a:ext cx="2154229" cy="3005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FC3CA8-781F-4F50-B924-61ECF669F70A}"/>
              </a:ext>
            </a:extLst>
          </p:cNvPr>
          <p:cNvSpPr/>
          <p:nvPr/>
        </p:nvSpPr>
        <p:spPr>
          <a:xfrm>
            <a:off x="77519" y="796343"/>
            <a:ext cx="5355094" cy="5773962"/>
          </a:xfrm>
          <a:prstGeom prst="roundRect">
            <a:avLst>
              <a:gd name="adj" fmla="val 5409"/>
            </a:avLst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B17477-C000-4F04-89D8-F9A736B88CB0}"/>
              </a:ext>
            </a:extLst>
          </p:cNvPr>
          <p:cNvSpPr txBox="1"/>
          <p:nvPr/>
        </p:nvSpPr>
        <p:spPr>
          <a:xfrm>
            <a:off x="2861466" y="1068369"/>
            <a:ext cx="242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accent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</a:t>
            </a:r>
            <a:r>
              <a:rPr lang="ko-KR" altLang="en-US" sz="2000">
                <a:solidFill>
                  <a:schemeClr val="accent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기초 스터디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9CAB80-C862-4AD8-9442-23238E4446FD}"/>
              </a:ext>
            </a:extLst>
          </p:cNvPr>
          <p:cNvSpPr txBox="1"/>
          <p:nvPr/>
        </p:nvSpPr>
        <p:spPr>
          <a:xfrm>
            <a:off x="2861466" y="1721928"/>
            <a:ext cx="24291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en-US" altLang="ko-KR" sz="2000">
                <a:solidFill>
                  <a:schemeClr val="accent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html</a:t>
            </a:r>
            <a:r>
              <a:rPr lang="en-US" altLang="ko-KR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기본 태그 공부</a:t>
            </a:r>
            <a:endParaRPr lang="en-US" altLang="ko-KR" sz="20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en-US" altLang="ko-KR" sz="2000">
                <a:solidFill>
                  <a:schemeClr val="accent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err="1">
                <a:solidFill>
                  <a:schemeClr val="accent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sql</a:t>
            </a:r>
            <a:r>
              <a:rPr lang="en-US" altLang="ko-KR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기본 개념과 코드 학습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F2AA54-A294-4F71-ACDE-A96F9C68C5A9}"/>
              </a:ext>
            </a:extLst>
          </p:cNvPr>
          <p:cNvSpPr txBox="1"/>
          <p:nvPr/>
        </p:nvSpPr>
        <p:spPr>
          <a:xfrm>
            <a:off x="6615954" y="4457895"/>
            <a:ext cx="442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ko-KR" altLang="en-US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구름 </a:t>
            </a:r>
            <a:r>
              <a:rPr lang="en-US" altLang="ko-KR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EDU(Goorm.io)</a:t>
            </a:r>
            <a:r>
              <a:rPr lang="ko-KR" altLang="en-US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에서 제공하는</a:t>
            </a:r>
            <a:r>
              <a:rPr lang="en-US" altLang="ko-KR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강의를 통해 </a:t>
            </a:r>
            <a:r>
              <a:rPr lang="en-US" altLang="ko-KR" sz="2000">
                <a:solidFill>
                  <a:schemeClr val="accent6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Django</a:t>
            </a:r>
            <a:r>
              <a:rPr lang="en-US" altLang="ko-KR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 학습</a:t>
            </a:r>
            <a:endParaRPr lang="en-US" altLang="ko-KR" sz="20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‘</a:t>
            </a:r>
            <a:r>
              <a:rPr lang="ko-KR" altLang="en-US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작정하고 장고</a:t>
            </a:r>
            <a:r>
              <a:rPr lang="en-US" altLang="ko-KR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!’</a:t>
            </a:r>
            <a:r>
              <a:rPr lang="ko-KR" altLang="en-US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강좌를 이용해 실습 프로젝트 진행</a:t>
            </a:r>
          </a:p>
        </p:txBody>
      </p:sp>
    </p:spTree>
    <p:extLst>
      <p:ext uri="{BB962C8B-B14F-4D97-AF65-F5344CB8AC3E}">
        <p14:creationId xmlns:p14="http://schemas.microsoft.com/office/powerpoint/2010/main" val="2386427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4408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 엔드 학습 교재 및 강좌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227419-B5A8-4EBF-9893-DE67019F6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1" y="882311"/>
            <a:ext cx="3367621" cy="4973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0ECE23D-B462-49F9-8144-A710186BD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192" y="864957"/>
            <a:ext cx="5455528" cy="4371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973112-11BF-4F8F-8A66-5AAC5FE00D4D}"/>
              </a:ext>
            </a:extLst>
          </p:cNvPr>
          <p:cNvSpPr txBox="1"/>
          <p:nvPr/>
        </p:nvSpPr>
        <p:spPr>
          <a:xfrm>
            <a:off x="9480683" y="2356753"/>
            <a:ext cx="25858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강좌에서 다루지 않았던 세부적인 개념을 공부하기 위해 </a:t>
            </a:r>
            <a:r>
              <a:rPr lang="en-US" altLang="ko-KR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‘</a:t>
            </a:r>
            <a:r>
              <a:rPr lang="en-US" altLang="ko-KR" sz="200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Do it! </a:t>
            </a:r>
            <a:r>
              <a:rPr lang="ko-KR" altLang="en-US" sz="200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점프 투 장고</a:t>
            </a:r>
            <a:r>
              <a:rPr lang="en-US" altLang="ko-KR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’</a:t>
            </a:r>
            <a:r>
              <a:rPr lang="ko-KR" altLang="en-US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와 </a:t>
            </a:r>
            <a:r>
              <a:rPr lang="en-US" altLang="ko-KR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‘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파이썬 웹프로그래밍</a:t>
            </a:r>
            <a:r>
              <a:rPr lang="en-US" altLang="ko-KR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’</a:t>
            </a:r>
            <a:r>
              <a:rPr lang="ko-KR" altLang="en-US" sz="20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읽음</a:t>
            </a:r>
          </a:p>
        </p:txBody>
      </p:sp>
    </p:spTree>
    <p:extLst>
      <p:ext uri="{BB962C8B-B14F-4D97-AF65-F5344CB8AC3E}">
        <p14:creationId xmlns:p14="http://schemas.microsoft.com/office/powerpoint/2010/main" val="787392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 엔드 웹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23D098-D266-4B6B-97A6-5E88ECEF4932}"/>
              </a:ext>
            </a:extLst>
          </p:cNvPr>
          <p:cNvSpPr txBox="1"/>
          <p:nvPr/>
        </p:nvSpPr>
        <p:spPr>
          <a:xfrm>
            <a:off x="2734323" y="151719"/>
            <a:ext cx="654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로그인</a:t>
            </a:r>
            <a:r>
              <a:rPr lang="en-US" altLang="ko-KR"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회원가입</a:t>
            </a:r>
            <a:r>
              <a:rPr lang="en-US" altLang="ko-KR"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유실물 등록 및 조회</a:t>
            </a:r>
            <a:r>
              <a:rPr lang="en-US" altLang="ko-KR"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FFFF3D-12FF-4A20-9F2A-9EC136E44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518"/>
          <a:stretch/>
        </p:blipFill>
        <p:spPr>
          <a:xfrm>
            <a:off x="953433" y="895734"/>
            <a:ext cx="8326848" cy="37228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5087DD-4D80-4E37-B227-92C4F098E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25"/>
          <a:stretch/>
        </p:blipFill>
        <p:spPr>
          <a:xfrm>
            <a:off x="4163628" y="2397606"/>
            <a:ext cx="7911320" cy="414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70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 엔드 웹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23D098-D266-4B6B-97A6-5E88ECEF4932}"/>
              </a:ext>
            </a:extLst>
          </p:cNvPr>
          <p:cNvSpPr txBox="1"/>
          <p:nvPr/>
        </p:nvSpPr>
        <p:spPr>
          <a:xfrm>
            <a:off x="2734323" y="151719"/>
            <a:ext cx="6664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로그인</a:t>
            </a:r>
            <a:r>
              <a:rPr lang="en-US" altLang="ko-KR"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회원가입</a:t>
            </a:r>
            <a:r>
              <a:rPr lang="en-US" altLang="ko-KR"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유실물 등록 및 조회</a:t>
            </a:r>
            <a:r>
              <a:rPr lang="en-US" altLang="ko-KR"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915F2C-3D56-417D-91BF-CB2D37CBF8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9" t="15904" r="26944" b="5044"/>
          <a:stretch/>
        </p:blipFill>
        <p:spPr>
          <a:xfrm>
            <a:off x="580571" y="1520056"/>
            <a:ext cx="4749150" cy="49893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43E67F-190F-4A26-AA9E-149FB245D2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1" t="27388" r="29043" b="4750"/>
          <a:stretch/>
        </p:blipFill>
        <p:spPr>
          <a:xfrm>
            <a:off x="7004897" y="1767874"/>
            <a:ext cx="4873426" cy="4265189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4A321A2-1961-460B-9C38-735DC42E3050}"/>
              </a:ext>
            </a:extLst>
          </p:cNvPr>
          <p:cNvSpPr/>
          <p:nvPr/>
        </p:nvSpPr>
        <p:spPr>
          <a:xfrm>
            <a:off x="5452656" y="2913379"/>
            <a:ext cx="1429305" cy="958788"/>
          </a:xfrm>
          <a:custGeom>
            <a:avLst/>
            <a:gdLst>
              <a:gd name="connsiteX0" fmla="*/ 0 w 1429305"/>
              <a:gd name="connsiteY0" fmla="*/ 239697 h 958788"/>
              <a:gd name="connsiteX1" fmla="*/ 474956 w 1429305"/>
              <a:gd name="connsiteY1" fmla="*/ 239697 h 958788"/>
              <a:gd name="connsiteX2" fmla="*/ 949911 w 1429305"/>
              <a:gd name="connsiteY2" fmla="*/ 239697 h 958788"/>
              <a:gd name="connsiteX3" fmla="*/ 949911 w 1429305"/>
              <a:gd name="connsiteY3" fmla="*/ 0 h 958788"/>
              <a:gd name="connsiteX4" fmla="*/ 1189608 w 1429305"/>
              <a:gd name="connsiteY4" fmla="*/ 239697 h 958788"/>
              <a:gd name="connsiteX5" fmla="*/ 1429305 w 1429305"/>
              <a:gd name="connsiteY5" fmla="*/ 479394 h 958788"/>
              <a:gd name="connsiteX6" fmla="*/ 1180020 w 1429305"/>
              <a:gd name="connsiteY6" fmla="*/ 728679 h 958788"/>
              <a:gd name="connsiteX7" fmla="*/ 949911 w 1429305"/>
              <a:gd name="connsiteY7" fmla="*/ 958788 h 958788"/>
              <a:gd name="connsiteX8" fmla="*/ 949911 w 1429305"/>
              <a:gd name="connsiteY8" fmla="*/ 719091 h 958788"/>
              <a:gd name="connsiteX9" fmla="*/ 455957 w 1429305"/>
              <a:gd name="connsiteY9" fmla="*/ 719091 h 958788"/>
              <a:gd name="connsiteX10" fmla="*/ 0 w 1429305"/>
              <a:gd name="connsiteY10" fmla="*/ 719091 h 958788"/>
              <a:gd name="connsiteX11" fmla="*/ 0 w 1429305"/>
              <a:gd name="connsiteY11" fmla="*/ 239697 h 95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29305" h="958788" extrusionOk="0">
                <a:moveTo>
                  <a:pt x="0" y="239697"/>
                </a:moveTo>
                <a:cubicBezTo>
                  <a:pt x="214994" y="232196"/>
                  <a:pt x="323978" y="268465"/>
                  <a:pt x="474956" y="239697"/>
                </a:cubicBezTo>
                <a:cubicBezTo>
                  <a:pt x="625934" y="210929"/>
                  <a:pt x="846273" y="267834"/>
                  <a:pt x="949911" y="239697"/>
                </a:cubicBezTo>
                <a:cubicBezTo>
                  <a:pt x="939528" y="165202"/>
                  <a:pt x="971642" y="117402"/>
                  <a:pt x="949911" y="0"/>
                </a:cubicBezTo>
                <a:cubicBezTo>
                  <a:pt x="1082910" y="101376"/>
                  <a:pt x="1074992" y="139959"/>
                  <a:pt x="1189608" y="239697"/>
                </a:cubicBezTo>
                <a:cubicBezTo>
                  <a:pt x="1304224" y="339435"/>
                  <a:pt x="1323427" y="388704"/>
                  <a:pt x="1429305" y="479394"/>
                </a:cubicBezTo>
                <a:cubicBezTo>
                  <a:pt x="1393233" y="568083"/>
                  <a:pt x="1262402" y="601724"/>
                  <a:pt x="1180020" y="728679"/>
                </a:cubicBezTo>
                <a:cubicBezTo>
                  <a:pt x="1097638" y="855634"/>
                  <a:pt x="1020177" y="882689"/>
                  <a:pt x="949911" y="958788"/>
                </a:cubicBezTo>
                <a:cubicBezTo>
                  <a:pt x="940549" y="839357"/>
                  <a:pt x="956755" y="776417"/>
                  <a:pt x="949911" y="719091"/>
                </a:cubicBezTo>
                <a:cubicBezTo>
                  <a:pt x="800442" y="767671"/>
                  <a:pt x="570846" y="680302"/>
                  <a:pt x="455957" y="719091"/>
                </a:cubicBezTo>
                <a:cubicBezTo>
                  <a:pt x="341068" y="757880"/>
                  <a:pt x="111077" y="688513"/>
                  <a:pt x="0" y="719091"/>
                </a:cubicBezTo>
                <a:cubicBezTo>
                  <a:pt x="-52684" y="555996"/>
                  <a:pt x="4636" y="339601"/>
                  <a:pt x="0" y="239697"/>
                </a:cubicBezTo>
                <a:close/>
              </a:path>
            </a:pathLst>
          </a:custGeom>
          <a:noFill/>
          <a:ln w="57150"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87205978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35EE9988-0321-4C10-A6E8-770BCB77C2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49" r="84781" b="50012"/>
          <a:stretch/>
        </p:blipFill>
        <p:spPr>
          <a:xfrm>
            <a:off x="280644" y="862499"/>
            <a:ext cx="5431946" cy="54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08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 엔드 웹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23D098-D266-4B6B-97A6-5E88ECEF4932}"/>
              </a:ext>
            </a:extLst>
          </p:cNvPr>
          <p:cNvSpPr txBox="1"/>
          <p:nvPr/>
        </p:nvSpPr>
        <p:spPr>
          <a:xfrm>
            <a:off x="2734323" y="151719"/>
            <a:ext cx="644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로그인</a:t>
            </a:r>
            <a:r>
              <a:rPr lang="en-US" altLang="ko-KR"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회원가입</a:t>
            </a:r>
            <a:r>
              <a:rPr lang="en-US" altLang="ko-KR"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유실물 등록 및 조회</a:t>
            </a:r>
            <a:r>
              <a:rPr lang="en-US" altLang="ko-KR" sz="2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E2B37B-5DAD-4439-999D-E09F4F8BB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" b="5410"/>
          <a:stretch/>
        </p:blipFill>
        <p:spPr>
          <a:xfrm>
            <a:off x="109350" y="895734"/>
            <a:ext cx="6790086" cy="3490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B1DFFD-C5F8-4225-BB71-15B4EEAEB7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" t="8944" r="3082" b="7184"/>
          <a:stretch/>
        </p:blipFill>
        <p:spPr>
          <a:xfrm>
            <a:off x="4786535" y="3027806"/>
            <a:ext cx="7112500" cy="350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0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222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회의 결론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2A1D64B1-8BE8-4FD1-B715-A38CAFF432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1" r="7524" b="21165"/>
          <a:stretch/>
        </p:blipFill>
        <p:spPr>
          <a:xfrm>
            <a:off x="798449" y="1041475"/>
            <a:ext cx="5693437" cy="30631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9D662A-14B7-4F2A-AC9B-97018EC00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91" y="2642930"/>
            <a:ext cx="6631300" cy="37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7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앞으로의 계획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B5489-BC47-4A53-8870-63F7B6C7E8EA}"/>
              </a:ext>
            </a:extLst>
          </p:cNvPr>
          <p:cNvSpPr txBox="1"/>
          <p:nvPr/>
        </p:nvSpPr>
        <p:spPr>
          <a:xfrm>
            <a:off x="742591" y="2902737"/>
            <a:ext cx="6300997" cy="32644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영상 관련 사항</a:t>
            </a:r>
            <a:endParaRPr lang="en-US" altLang="ko-KR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개발 계획</a:t>
            </a:r>
            <a:endParaRPr lang="en-US" altLang="ko-KR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 </a:t>
            </a:r>
            <a:r>
              <a:rPr lang="ko-KR" altLang="en-US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웹사이트 프론트 엔드 개발 마무리 </a:t>
            </a:r>
            <a:endParaRPr lang="en-US" altLang="ko-KR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웹사이트 마이페이지 백 엔드 개발 역할 분배</a:t>
            </a:r>
            <a:endParaRPr lang="en-US" altLang="ko-KR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검색기능 구현 </a:t>
            </a:r>
            <a:r>
              <a:rPr lang="en-US" alt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추유림</a:t>
            </a:r>
            <a:endParaRPr lang="en-US" altLang="ko-KR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게시글 수정 및 삭제</a:t>
            </a:r>
            <a:r>
              <a:rPr lang="en-US" alt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</a:t>
            </a:r>
            <a:r>
              <a:rPr lang="ko-KR" altLang="en-US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이준서</a:t>
            </a:r>
            <a:endParaRPr lang="en-US" altLang="ko-KR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회원정보 수정 </a:t>
            </a:r>
            <a:r>
              <a:rPr lang="en-US" alt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임보영</a:t>
            </a:r>
            <a:endParaRPr lang="en-US" altLang="ko-KR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FB1E12-E58E-4602-A383-8CEE68D0C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931"/>
          <a:stretch/>
        </p:blipFill>
        <p:spPr>
          <a:xfrm>
            <a:off x="671881" y="1244505"/>
            <a:ext cx="10554905" cy="142883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6FDF57C-9DFC-4654-80E0-2A9954E612FB}"/>
              </a:ext>
            </a:extLst>
          </p:cNvPr>
          <p:cNvGrpSpPr/>
          <p:nvPr/>
        </p:nvGrpSpPr>
        <p:grpSpPr>
          <a:xfrm>
            <a:off x="7921801" y="2905991"/>
            <a:ext cx="2817069" cy="3254936"/>
            <a:chOff x="283783" y="167145"/>
            <a:chExt cx="1310067" cy="1513695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6706A89-453C-445E-923B-7B81CA5AAA3A}"/>
                </a:ext>
              </a:extLst>
            </p:cNvPr>
            <p:cNvSpPr/>
            <p:nvPr/>
          </p:nvSpPr>
          <p:spPr>
            <a:xfrm>
              <a:off x="283783" y="1374180"/>
              <a:ext cx="1310067" cy="306660"/>
            </a:xfrm>
            <a:prstGeom prst="ellipse">
              <a:avLst/>
            </a:prstGeom>
            <a:solidFill>
              <a:srgbClr val="70707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320442F-695F-4EED-B4FA-7DA228883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96" y="167145"/>
              <a:ext cx="341020" cy="341019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F515C86-13B6-4899-B47E-B09DEE085CFD}"/>
                </a:ext>
              </a:extLst>
            </p:cNvPr>
            <p:cNvGrpSpPr/>
            <p:nvPr/>
          </p:nvGrpSpPr>
          <p:grpSpPr>
            <a:xfrm>
              <a:off x="366947" y="510192"/>
              <a:ext cx="1153668" cy="1170646"/>
              <a:chOff x="3910029" y="1771685"/>
              <a:chExt cx="4409899" cy="4474799"/>
            </a:xfrm>
          </p:grpSpPr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16A6A4F4-A3F1-4B29-A2FC-ECECD0E73ED1}"/>
                  </a:ext>
                </a:extLst>
              </p:cNvPr>
              <p:cNvSpPr/>
              <p:nvPr/>
            </p:nvSpPr>
            <p:spPr>
              <a:xfrm>
                <a:off x="4224626" y="1771685"/>
                <a:ext cx="3765602" cy="4474799"/>
              </a:xfrm>
              <a:custGeom>
                <a:avLst/>
                <a:gdLst>
                  <a:gd name="connsiteX0" fmla="*/ 1357628 w 2714400"/>
                  <a:gd name="connsiteY0" fmla="*/ 0 h 3231287"/>
                  <a:gd name="connsiteX1" fmla="*/ 2686835 w 2714400"/>
                  <a:gd name="connsiteY1" fmla="*/ 1051623 h 3231287"/>
                  <a:gd name="connsiteX2" fmla="*/ 2713148 w 2714400"/>
                  <a:gd name="connsiteY2" fmla="*/ 1304989 h 3231287"/>
                  <a:gd name="connsiteX3" fmla="*/ 2714400 w 2714400"/>
                  <a:gd name="connsiteY3" fmla="*/ 1304989 h 3231287"/>
                  <a:gd name="connsiteX4" fmla="*/ 2714400 w 2714400"/>
                  <a:gd name="connsiteY4" fmla="*/ 1317055 h 3231287"/>
                  <a:gd name="connsiteX5" fmla="*/ 2714400 w 2714400"/>
                  <a:gd name="connsiteY5" fmla="*/ 1966778 h 3231287"/>
                  <a:gd name="connsiteX6" fmla="*/ 2714400 w 2714400"/>
                  <a:gd name="connsiteY6" fmla="*/ 2436784 h 3231287"/>
                  <a:gd name="connsiteX7" fmla="*/ 2714400 w 2714400"/>
                  <a:gd name="connsiteY7" fmla="*/ 2533486 h 3231287"/>
                  <a:gd name="connsiteX8" fmla="*/ 2714400 w 2714400"/>
                  <a:gd name="connsiteY8" fmla="*/ 2913355 h 3231287"/>
                  <a:gd name="connsiteX9" fmla="*/ 2714400 w 2714400"/>
                  <a:gd name="connsiteY9" fmla="*/ 3082432 h 3231287"/>
                  <a:gd name="connsiteX10" fmla="*/ 2626897 w 2714400"/>
                  <a:gd name="connsiteY10" fmla="*/ 3107298 h 3231287"/>
                  <a:gd name="connsiteX11" fmla="*/ 1350144 w 2714400"/>
                  <a:gd name="connsiteY11" fmla="*/ 3231287 h 3231287"/>
                  <a:gd name="connsiteX12" fmla="*/ 73392 w 2714400"/>
                  <a:gd name="connsiteY12" fmla="*/ 3107298 h 3231287"/>
                  <a:gd name="connsiteX13" fmla="*/ 0 w 2714400"/>
                  <a:gd name="connsiteY13" fmla="*/ 3086443 h 3231287"/>
                  <a:gd name="connsiteX14" fmla="*/ 0 w 2714400"/>
                  <a:gd name="connsiteY14" fmla="*/ 2529476 h 3231287"/>
                  <a:gd name="connsiteX15" fmla="*/ 0 w 2714400"/>
                  <a:gd name="connsiteY15" fmla="*/ 2529476 h 3231287"/>
                  <a:gd name="connsiteX16" fmla="*/ 0 w 2714400"/>
                  <a:gd name="connsiteY16" fmla="*/ 1966778 h 3231287"/>
                  <a:gd name="connsiteX17" fmla="*/ 856 w 2714400"/>
                  <a:gd name="connsiteY17" fmla="*/ 1966778 h 3231287"/>
                  <a:gd name="connsiteX18" fmla="*/ 856 w 2714400"/>
                  <a:gd name="connsiteY18" fmla="*/ 1317055 h 3231287"/>
                  <a:gd name="connsiteX19" fmla="*/ 856 w 2714400"/>
                  <a:gd name="connsiteY19" fmla="*/ 1304989 h 3231287"/>
                  <a:gd name="connsiteX20" fmla="*/ 2108 w 2714400"/>
                  <a:gd name="connsiteY20" fmla="*/ 1304989 h 3231287"/>
                  <a:gd name="connsiteX21" fmla="*/ 28421 w 2714400"/>
                  <a:gd name="connsiteY21" fmla="*/ 1051623 h 3231287"/>
                  <a:gd name="connsiteX22" fmla="*/ 1357628 w 2714400"/>
                  <a:gd name="connsiteY22" fmla="*/ 0 h 323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714400" h="3231287">
                    <a:moveTo>
                      <a:pt x="1357628" y="0"/>
                    </a:moveTo>
                    <a:cubicBezTo>
                      <a:pt x="2013287" y="0"/>
                      <a:pt x="2560321" y="451463"/>
                      <a:pt x="2686835" y="1051623"/>
                    </a:cubicBezTo>
                    <a:lnTo>
                      <a:pt x="2713148" y="1304989"/>
                    </a:lnTo>
                    <a:lnTo>
                      <a:pt x="2714400" y="1304989"/>
                    </a:lnTo>
                    <a:lnTo>
                      <a:pt x="2714400" y="1317055"/>
                    </a:lnTo>
                    <a:lnTo>
                      <a:pt x="2714400" y="1966778"/>
                    </a:lnTo>
                    <a:lnTo>
                      <a:pt x="2714400" y="2436784"/>
                    </a:lnTo>
                    <a:lnTo>
                      <a:pt x="2714400" y="2533486"/>
                    </a:lnTo>
                    <a:lnTo>
                      <a:pt x="2714400" y="2913355"/>
                    </a:lnTo>
                    <a:lnTo>
                      <a:pt x="2714400" y="3082432"/>
                    </a:lnTo>
                    <a:lnTo>
                      <a:pt x="2626897" y="3107298"/>
                    </a:lnTo>
                    <a:cubicBezTo>
                      <a:pt x="2300147" y="3183905"/>
                      <a:pt x="1848747" y="3231287"/>
                      <a:pt x="1350144" y="3231287"/>
                    </a:cubicBezTo>
                    <a:cubicBezTo>
                      <a:pt x="851541" y="3231287"/>
                      <a:pt x="400141" y="3183905"/>
                      <a:pt x="73392" y="3107298"/>
                    </a:cubicBezTo>
                    <a:lnTo>
                      <a:pt x="0" y="3086443"/>
                    </a:lnTo>
                    <a:lnTo>
                      <a:pt x="0" y="2529476"/>
                    </a:lnTo>
                    <a:lnTo>
                      <a:pt x="0" y="2529476"/>
                    </a:lnTo>
                    <a:lnTo>
                      <a:pt x="0" y="1966778"/>
                    </a:lnTo>
                    <a:lnTo>
                      <a:pt x="856" y="1966778"/>
                    </a:lnTo>
                    <a:lnTo>
                      <a:pt x="856" y="1317055"/>
                    </a:lnTo>
                    <a:lnTo>
                      <a:pt x="856" y="1304989"/>
                    </a:lnTo>
                    <a:lnTo>
                      <a:pt x="2108" y="1304989"/>
                    </a:lnTo>
                    <a:lnTo>
                      <a:pt x="28421" y="1051623"/>
                    </a:lnTo>
                    <a:cubicBezTo>
                      <a:pt x="154935" y="451463"/>
                      <a:pt x="701970" y="0"/>
                      <a:pt x="1357628" y="0"/>
                    </a:cubicBezTo>
                    <a:close/>
                  </a:path>
                </a:pathLst>
              </a:custGeom>
              <a:solidFill>
                <a:srgbClr val="BC7D3E"/>
              </a:solidFill>
              <a:ln w="28575">
                <a:solidFill>
                  <a:srgbClr val="84582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8E664DAB-BBB4-45DA-9432-DC2EEE66C5BB}"/>
                  </a:ext>
                </a:extLst>
              </p:cNvPr>
              <p:cNvSpPr/>
              <p:nvPr/>
            </p:nvSpPr>
            <p:spPr>
              <a:xfrm>
                <a:off x="5314108" y="4366122"/>
                <a:ext cx="1598853" cy="1172212"/>
              </a:xfrm>
              <a:prstGeom prst="ellipse">
                <a:avLst/>
              </a:prstGeom>
              <a:solidFill>
                <a:srgbClr val="E2C7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7F4374E-F210-4383-8EE4-2867922820D6}"/>
                  </a:ext>
                </a:extLst>
              </p:cNvPr>
              <p:cNvSpPr/>
              <p:nvPr/>
            </p:nvSpPr>
            <p:spPr>
              <a:xfrm>
                <a:off x="5824166" y="4289823"/>
                <a:ext cx="566523" cy="431778"/>
              </a:xfrm>
              <a:prstGeom prst="ellipse">
                <a:avLst/>
              </a:prstGeom>
              <a:solidFill>
                <a:srgbClr val="84582C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D61A7A4-BE21-4965-82EC-6C8BDED4A28C}"/>
                  </a:ext>
                </a:extLst>
              </p:cNvPr>
              <p:cNvSpPr/>
              <p:nvPr/>
            </p:nvSpPr>
            <p:spPr>
              <a:xfrm>
                <a:off x="6674622" y="3550512"/>
                <a:ext cx="324360" cy="389544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27452A5B-AA3D-4A8A-9B59-C0F9D35E58B4}"/>
                  </a:ext>
                </a:extLst>
              </p:cNvPr>
              <p:cNvSpPr/>
              <p:nvPr/>
            </p:nvSpPr>
            <p:spPr>
              <a:xfrm>
                <a:off x="5215870" y="3550512"/>
                <a:ext cx="324360" cy="389544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842139C-7031-4B04-A1EE-E14725FF29A1}"/>
                  </a:ext>
                </a:extLst>
              </p:cNvPr>
              <p:cNvGrpSpPr/>
              <p:nvPr/>
            </p:nvGrpSpPr>
            <p:grpSpPr>
              <a:xfrm>
                <a:off x="7038924" y="4451243"/>
                <a:ext cx="1281004" cy="736796"/>
                <a:chOff x="2805101" y="1916159"/>
                <a:chExt cx="430753" cy="273329"/>
              </a:xfrm>
            </p:grpSpPr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C4C735D2-D3DA-4FC4-AFB9-A13298D425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05101" y="1916159"/>
                  <a:ext cx="394681" cy="82504"/>
                </a:xfrm>
                <a:prstGeom prst="line">
                  <a:avLst/>
                </a:prstGeom>
                <a:ln w="19050">
                  <a:solidFill>
                    <a:srgbClr val="84582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D7526F45-F5A2-4FB2-945A-171C84B7F5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5101" y="2106984"/>
                  <a:ext cx="394681" cy="82504"/>
                </a:xfrm>
                <a:prstGeom prst="line">
                  <a:avLst/>
                </a:prstGeom>
                <a:ln w="19050">
                  <a:solidFill>
                    <a:srgbClr val="84582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290EA227-8B16-4A13-96F5-C34A0807059A}"/>
                    </a:ext>
                  </a:extLst>
                </p:cNvPr>
                <p:cNvCxnSpPr/>
                <p:nvPr/>
              </p:nvCxnSpPr>
              <p:spPr>
                <a:xfrm>
                  <a:off x="2816742" y="2047876"/>
                  <a:ext cx="419112" cy="0"/>
                </a:xfrm>
                <a:prstGeom prst="line">
                  <a:avLst/>
                </a:prstGeom>
                <a:ln w="19050">
                  <a:solidFill>
                    <a:srgbClr val="84582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D93F9C5-DD79-40D4-9215-12C72298C943}"/>
                  </a:ext>
                </a:extLst>
              </p:cNvPr>
              <p:cNvGrpSpPr/>
              <p:nvPr/>
            </p:nvGrpSpPr>
            <p:grpSpPr>
              <a:xfrm flipH="1">
                <a:off x="3910029" y="4451243"/>
                <a:ext cx="1281004" cy="736796"/>
                <a:chOff x="2805101" y="1916159"/>
                <a:chExt cx="430753" cy="273329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90384AFF-6B98-4A47-A0B1-4C76AE357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05101" y="1916159"/>
                  <a:ext cx="394681" cy="82504"/>
                </a:xfrm>
                <a:prstGeom prst="line">
                  <a:avLst/>
                </a:prstGeom>
                <a:ln w="19050">
                  <a:solidFill>
                    <a:srgbClr val="84582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373F5E28-5875-485E-BA98-7DE6289B0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5101" y="2106984"/>
                  <a:ext cx="394681" cy="82504"/>
                </a:xfrm>
                <a:prstGeom prst="line">
                  <a:avLst/>
                </a:prstGeom>
                <a:ln w="19050">
                  <a:solidFill>
                    <a:srgbClr val="84582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E3651F06-D447-46BD-9A6C-39EF4BC1D56B}"/>
                    </a:ext>
                  </a:extLst>
                </p:cNvPr>
                <p:cNvCxnSpPr/>
                <p:nvPr/>
              </p:nvCxnSpPr>
              <p:spPr>
                <a:xfrm>
                  <a:off x="2816742" y="2047876"/>
                  <a:ext cx="419112" cy="0"/>
                </a:xfrm>
                <a:prstGeom prst="line">
                  <a:avLst/>
                </a:prstGeom>
                <a:ln w="19050">
                  <a:solidFill>
                    <a:srgbClr val="84582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924D2F8-B56B-44CA-ADAF-3A6E7F5D1E0B}"/>
                  </a:ext>
                </a:extLst>
              </p:cNvPr>
              <p:cNvSpPr/>
              <p:nvPr/>
            </p:nvSpPr>
            <p:spPr>
              <a:xfrm>
                <a:off x="4871710" y="3220993"/>
                <a:ext cx="1012678" cy="101267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57000"/>
                </a:schemeClr>
              </a:solidFill>
              <a:ln w="285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F4301ED0-8B41-41E0-87CB-D523C2959E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6799" y="3579505"/>
                <a:ext cx="637227" cy="147052"/>
              </a:xfrm>
              <a:prstGeom prst="line">
                <a:avLst/>
              </a:prstGeom>
              <a:solidFill>
                <a:srgbClr val="C8C9CB">
                  <a:alpha val="52000"/>
                </a:srgbClr>
              </a:solidFill>
              <a:ln w="285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4ECFD3E-FE43-40D6-9535-C3FCE6D4B4EF}"/>
                </a:ext>
              </a:extLst>
            </p:cNvPr>
            <p:cNvGrpSpPr/>
            <p:nvPr/>
          </p:nvGrpSpPr>
          <p:grpSpPr>
            <a:xfrm>
              <a:off x="378495" y="1580864"/>
              <a:ext cx="1129564" cy="98929"/>
              <a:chOff x="3954168" y="5864333"/>
              <a:chExt cx="4317762" cy="378158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24C95BC-4175-4E53-8973-F5F1E9670694}"/>
                  </a:ext>
                </a:extLst>
              </p:cNvPr>
              <p:cNvSpPr/>
              <p:nvPr/>
            </p:nvSpPr>
            <p:spPr>
              <a:xfrm rot="778865">
                <a:off x="3954168" y="5864333"/>
                <a:ext cx="793132" cy="378158"/>
              </a:xfrm>
              <a:prstGeom prst="ellipse">
                <a:avLst/>
              </a:prstGeom>
              <a:solidFill>
                <a:srgbClr val="BC7D3E"/>
              </a:solidFill>
              <a:ln w="28575">
                <a:solidFill>
                  <a:srgbClr val="84582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33BEB84-4575-40CC-9A0A-78B2F69A183A}"/>
                  </a:ext>
                </a:extLst>
              </p:cNvPr>
              <p:cNvSpPr/>
              <p:nvPr/>
            </p:nvSpPr>
            <p:spPr>
              <a:xfrm rot="20821135" flipH="1">
                <a:off x="7478798" y="5864333"/>
                <a:ext cx="793132" cy="378158"/>
              </a:xfrm>
              <a:prstGeom prst="ellipse">
                <a:avLst/>
              </a:prstGeom>
              <a:solidFill>
                <a:srgbClr val="BC7D3E"/>
              </a:solidFill>
              <a:ln w="28575">
                <a:solidFill>
                  <a:srgbClr val="84582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B9A0C14-C982-4030-B8AA-319AB212A462}"/>
              </a:ext>
            </a:extLst>
          </p:cNvPr>
          <p:cNvSpPr txBox="1"/>
          <p:nvPr/>
        </p:nvSpPr>
        <p:spPr>
          <a:xfrm>
            <a:off x="4824335" y="1738860"/>
            <a:ext cx="180631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ea typeface="맑은 고딕"/>
              </a:rPr>
              <a:t>비</a:t>
            </a:r>
          </a:p>
        </p:txBody>
      </p:sp>
    </p:spTree>
    <p:extLst>
      <p:ext uri="{BB962C8B-B14F-4D97-AF65-F5344CB8AC3E}">
        <p14:creationId xmlns:p14="http://schemas.microsoft.com/office/powerpoint/2010/main" val="523051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개별 공부 영상 촬영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D5E948-B102-4E4E-B5A3-8F3AE43C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28" y="1438041"/>
            <a:ext cx="3693456" cy="20519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5DC6EB-6353-4976-A24A-E650B8242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422" y="1438041"/>
            <a:ext cx="3693456" cy="20519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E97A16-48E9-4E57-8A01-86B4EB767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617" y="1438041"/>
            <a:ext cx="4217836" cy="20519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DBCD65-C075-43E8-B8E6-B8BADE9242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7113" r="-82" b="37851"/>
          <a:stretch/>
        </p:blipFill>
        <p:spPr>
          <a:xfrm>
            <a:off x="3472042" y="3769448"/>
            <a:ext cx="4217836" cy="22836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C74449-94F5-487F-9AB1-226AD295C3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920" r="886" b="37044"/>
          <a:stretch/>
        </p:blipFill>
        <p:spPr>
          <a:xfrm>
            <a:off x="7760617" y="3769448"/>
            <a:ext cx="4217836" cy="2305949"/>
          </a:xfrm>
          <a:prstGeom prst="rect">
            <a:avLst/>
          </a:prstGeom>
        </p:spPr>
      </p:pic>
      <p:pic>
        <p:nvPicPr>
          <p:cNvPr id="8" name="그림 7" descr="텍스트, 실내, 사람이(가) 표시된 사진&#10;&#10;자동 생성된 설명">
            <a:extLst>
              <a:ext uri="{FF2B5EF4-FFF2-40B4-BE49-F238E27FC236}">
                <a16:creationId xmlns:a16="http://schemas.microsoft.com/office/drawing/2014/main" id="{240FA950-C47A-4B4D-B3FB-5DFECBDAA70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7" t="-15663" r="22195" b="14563"/>
          <a:stretch/>
        </p:blipFill>
        <p:spPr>
          <a:xfrm>
            <a:off x="464457" y="3170268"/>
            <a:ext cx="2657276" cy="297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8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D20461-1515-4F8D-A851-EDD8F118C726}"/>
              </a:ext>
            </a:extLst>
          </p:cNvPr>
          <p:cNvSpPr txBox="1"/>
          <p:nvPr/>
        </p:nvSpPr>
        <p:spPr>
          <a:xfrm>
            <a:off x="953976" y="2416123"/>
            <a:ext cx="10277696" cy="326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rgbClr val="25708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800">
                <a:solidFill>
                  <a:srgbClr val="25708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소중한 것</a:t>
            </a:r>
            <a:r>
              <a:rPr lang="en-US" altLang="ko-KR" sz="2800">
                <a:solidFill>
                  <a:srgbClr val="25708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찾아주는 </a:t>
            </a:r>
            <a:r>
              <a:rPr lang="en-US" altLang="ko-KR" sz="2800">
                <a:solidFill>
                  <a:srgbClr val="25708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800">
                <a:solidFill>
                  <a:srgbClr val="25708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아름다운 사람들</a:t>
            </a:r>
            <a:r>
              <a:rPr lang="en-US" altLang="ko-KR" sz="2800">
                <a:solidFill>
                  <a:srgbClr val="25708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</a:t>
            </a:r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추구함을 나타내는</a:t>
            </a:r>
            <a:endParaRPr lang="en-US" altLang="ko-KR" sz="28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rgbClr val="25708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'To the gem'</a:t>
            </a:r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발음이 유사한 단어로</a:t>
            </a:r>
            <a:r>
              <a: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28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사람들이 </a:t>
            </a:r>
            <a:r>
              <a:rPr lang="ko-KR" altLang="en-US" sz="2800">
                <a:solidFill>
                  <a:srgbClr val="25708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잃어버린 물건을 효율적으로 찾을 수 있도록</a:t>
            </a:r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하여</a:t>
            </a:r>
            <a:r>
              <a: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분실물 되찾는 비율을 높이고자 하는 서비스</a:t>
            </a:r>
            <a:endParaRPr lang="en-US" altLang="ko-KR" sz="280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976C143-C125-4054-849B-C856AF743BA5}"/>
              </a:ext>
            </a:extLst>
          </p:cNvPr>
          <p:cNvGrpSpPr/>
          <p:nvPr/>
        </p:nvGrpSpPr>
        <p:grpSpPr>
          <a:xfrm>
            <a:off x="315719" y="349941"/>
            <a:ext cx="1331854" cy="1538869"/>
            <a:chOff x="283783" y="167145"/>
            <a:chExt cx="1310067" cy="1513695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CB0E15D-164F-4019-8DD2-533134D7532A}"/>
                </a:ext>
              </a:extLst>
            </p:cNvPr>
            <p:cNvSpPr/>
            <p:nvPr/>
          </p:nvSpPr>
          <p:spPr>
            <a:xfrm>
              <a:off x="283783" y="1374180"/>
              <a:ext cx="1310067" cy="306660"/>
            </a:xfrm>
            <a:prstGeom prst="ellipse">
              <a:avLst/>
            </a:prstGeom>
            <a:solidFill>
              <a:srgbClr val="70707C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4FAAE09-4F04-4E62-A6E0-FEAC56438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96" y="167145"/>
              <a:ext cx="341020" cy="341019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60074BF-8DF2-4D09-B52E-4D6C332A0E41}"/>
                </a:ext>
              </a:extLst>
            </p:cNvPr>
            <p:cNvGrpSpPr/>
            <p:nvPr/>
          </p:nvGrpSpPr>
          <p:grpSpPr>
            <a:xfrm>
              <a:off x="366947" y="510192"/>
              <a:ext cx="1153668" cy="1170646"/>
              <a:chOff x="3910029" y="1771685"/>
              <a:chExt cx="4409899" cy="4474799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6527C027-A973-4308-8A4D-E455B210E10C}"/>
                  </a:ext>
                </a:extLst>
              </p:cNvPr>
              <p:cNvSpPr/>
              <p:nvPr/>
            </p:nvSpPr>
            <p:spPr>
              <a:xfrm>
                <a:off x="4224626" y="1771685"/>
                <a:ext cx="3765602" cy="4474799"/>
              </a:xfrm>
              <a:custGeom>
                <a:avLst/>
                <a:gdLst>
                  <a:gd name="connsiteX0" fmla="*/ 1357628 w 2714400"/>
                  <a:gd name="connsiteY0" fmla="*/ 0 h 3231287"/>
                  <a:gd name="connsiteX1" fmla="*/ 2686835 w 2714400"/>
                  <a:gd name="connsiteY1" fmla="*/ 1051623 h 3231287"/>
                  <a:gd name="connsiteX2" fmla="*/ 2713148 w 2714400"/>
                  <a:gd name="connsiteY2" fmla="*/ 1304989 h 3231287"/>
                  <a:gd name="connsiteX3" fmla="*/ 2714400 w 2714400"/>
                  <a:gd name="connsiteY3" fmla="*/ 1304989 h 3231287"/>
                  <a:gd name="connsiteX4" fmla="*/ 2714400 w 2714400"/>
                  <a:gd name="connsiteY4" fmla="*/ 1317055 h 3231287"/>
                  <a:gd name="connsiteX5" fmla="*/ 2714400 w 2714400"/>
                  <a:gd name="connsiteY5" fmla="*/ 1966778 h 3231287"/>
                  <a:gd name="connsiteX6" fmla="*/ 2714400 w 2714400"/>
                  <a:gd name="connsiteY6" fmla="*/ 2436784 h 3231287"/>
                  <a:gd name="connsiteX7" fmla="*/ 2714400 w 2714400"/>
                  <a:gd name="connsiteY7" fmla="*/ 2533486 h 3231287"/>
                  <a:gd name="connsiteX8" fmla="*/ 2714400 w 2714400"/>
                  <a:gd name="connsiteY8" fmla="*/ 2913355 h 3231287"/>
                  <a:gd name="connsiteX9" fmla="*/ 2714400 w 2714400"/>
                  <a:gd name="connsiteY9" fmla="*/ 3082432 h 3231287"/>
                  <a:gd name="connsiteX10" fmla="*/ 2626897 w 2714400"/>
                  <a:gd name="connsiteY10" fmla="*/ 3107298 h 3231287"/>
                  <a:gd name="connsiteX11" fmla="*/ 1350144 w 2714400"/>
                  <a:gd name="connsiteY11" fmla="*/ 3231287 h 3231287"/>
                  <a:gd name="connsiteX12" fmla="*/ 73392 w 2714400"/>
                  <a:gd name="connsiteY12" fmla="*/ 3107298 h 3231287"/>
                  <a:gd name="connsiteX13" fmla="*/ 0 w 2714400"/>
                  <a:gd name="connsiteY13" fmla="*/ 3086443 h 3231287"/>
                  <a:gd name="connsiteX14" fmla="*/ 0 w 2714400"/>
                  <a:gd name="connsiteY14" fmla="*/ 2529476 h 3231287"/>
                  <a:gd name="connsiteX15" fmla="*/ 0 w 2714400"/>
                  <a:gd name="connsiteY15" fmla="*/ 2529476 h 3231287"/>
                  <a:gd name="connsiteX16" fmla="*/ 0 w 2714400"/>
                  <a:gd name="connsiteY16" fmla="*/ 1966778 h 3231287"/>
                  <a:gd name="connsiteX17" fmla="*/ 856 w 2714400"/>
                  <a:gd name="connsiteY17" fmla="*/ 1966778 h 3231287"/>
                  <a:gd name="connsiteX18" fmla="*/ 856 w 2714400"/>
                  <a:gd name="connsiteY18" fmla="*/ 1317055 h 3231287"/>
                  <a:gd name="connsiteX19" fmla="*/ 856 w 2714400"/>
                  <a:gd name="connsiteY19" fmla="*/ 1304989 h 3231287"/>
                  <a:gd name="connsiteX20" fmla="*/ 2108 w 2714400"/>
                  <a:gd name="connsiteY20" fmla="*/ 1304989 h 3231287"/>
                  <a:gd name="connsiteX21" fmla="*/ 28421 w 2714400"/>
                  <a:gd name="connsiteY21" fmla="*/ 1051623 h 3231287"/>
                  <a:gd name="connsiteX22" fmla="*/ 1357628 w 2714400"/>
                  <a:gd name="connsiteY22" fmla="*/ 0 h 323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714400" h="3231287">
                    <a:moveTo>
                      <a:pt x="1357628" y="0"/>
                    </a:moveTo>
                    <a:cubicBezTo>
                      <a:pt x="2013287" y="0"/>
                      <a:pt x="2560321" y="451463"/>
                      <a:pt x="2686835" y="1051623"/>
                    </a:cubicBezTo>
                    <a:lnTo>
                      <a:pt x="2713148" y="1304989"/>
                    </a:lnTo>
                    <a:lnTo>
                      <a:pt x="2714400" y="1304989"/>
                    </a:lnTo>
                    <a:lnTo>
                      <a:pt x="2714400" y="1317055"/>
                    </a:lnTo>
                    <a:lnTo>
                      <a:pt x="2714400" y="1966778"/>
                    </a:lnTo>
                    <a:lnTo>
                      <a:pt x="2714400" y="2436784"/>
                    </a:lnTo>
                    <a:lnTo>
                      <a:pt x="2714400" y="2533486"/>
                    </a:lnTo>
                    <a:lnTo>
                      <a:pt x="2714400" y="2913355"/>
                    </a:lnTo>
                    <a:lnTo>
                      <a:pt x="2714400" y="3082432"/>
                    </a:lnTo>
                    <a:lnTo>
                      <a:pt x="2626897" y="3107298"/>
                    </a:lnTo>
                    <a:cubicBezTo>
                      <a:pt x="2300147" y="3183905"/>
                      <a:pt x="1848747" y="3231287"/>
                      <a:pt x="1350144" y="3231287"/>
                    </a:cubicBezTo>
                    <a:cubicBezTo>
                      <a:pt x="851541" y="3231287"/>
                      <a:pt x="400141" y="3183905"/>
                      <a:pt x="73392" y="3107298"/>
                    </a:cubicBezTo>
                    <a:lnTo>
                      <a:pt x="0" y="3086443"/>
                    </a:lnTo>
                    <a:lnTo>
                      <a:pt x="0" y="2529476"/>
                    </a:lnTo>
                    <a:lnTo>
                      <a:pt x="0" y="2529476"/>
                    </a:lnTo>
                    <a:lnTo>
                      <a:pt x="0" y="1966778"/>
                    </a:lnTo>
                    <a:lnTo>
                      <a:pt x="856" y="1966778"/>
                    </a:lnTo>
                    <a:lnTo>
                      <a:pt x="856" y="1317055"/>
                    </a:lnTo>
                    <a:lnTo>
                      <a:pt x="856" y="1304989"/>
                    </a:lnTo>
                    <a:lnTo>
                      <a:pt x="2108" y="1304989"/>
                    </a:lnTo>
                    <a:lnTo>
                      <a:pt x="28421" y="1051623"/>
                    </a:lnTo>
                    <a:cubicBezTo>
                      <a:pt x="154935" y="451463"/>
                      <a:pt x="701970" y="0"/>
                      <a:pt x="1357628" y="0"/>
                    </a:cubicBezTo>
                    <a:close/>
                  </a:path>
                </a:pathLst>
              </a:custGeom>
              <a:solidFill>
                <a:srgbClr val="BC7D3E"/>
              </a:solidFill>
              <a:ln w="28575">
                <a:solidFill>
                  <a:srgbClr val="84582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FEBBDBAD-52F1-4372-9697-E5298BE1789F}"/>
                  </a:ext>
                </a:extLst>
              </p:cNvPr>
              <p:cNvSpPr/>
              <p:nvPr/>
            </p:nvSpPr>
            <p:spPr>
              <a:xfrm>
                <a:off x="5314108" y="4366122"/>
                <a:ext cx="1598853" cy="1172212"/>
              </a:xfrm>
              <a:prstGeom prst="ellipse">
                <a:avLst/>
              </a:prstGeom>
              <a:solidFill>
                <a:srgbClr val="E2C7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D8F7626C-B081-40DE-94B0-DC1C7CDA42A9}"/>
                  </a:ext>
                </a:extLst>
              </p:cNvPr>
              <p:cNvSpPr/>
              <p:nvPr/>
            </p:nvSpPr>
            <p:spPr>
              <a:xfrm>
                <a:off x="5824166" y="4289823"/>
                <a:ext cx="566523" cy="431778"/>
              </a:xfrm>
              <a:prstGeom prst="ellipse">
                <a:avLst/>
              </a:prstGeom>
              <a:solidFill>
                <a:srgbClr val="84582C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7EA3B466-3FF6-48E4-A7CC-A4E4A83316D3}"/>
                  </a:ext>
                </a:extLst>
              </p:cNvPr>
              <p:cNvSpPr/>
              <p:nvPr/>
            </p:nvSpPr>
            <p:spPr>
              <a:xfrm>
                <a:off x="6674622" y="3550512"/>
                <a:ext cx="324360" cy="389544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EBDE6093-DB55-4937-BA42-02021F3AED1F}"/>
                  </a:ext>
                </a:extLst>
              </p:cNvPr>
              <p:cNvSpPr/>
              <p:nvPr/>
            </p:nvSpPr>
            <p:spPr>
              <a:xfrm>
                <a:off x="5215870" y="3550512"/>
                <a:ext cx="324360" cy="389544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3867CB14-0B02-4134-A14E-174201BDECDE}"/>
                  </a:ext>
                </a:extLst>
              </p:cNvPr>
              <p:cNvGrpSpPr/>
              <p:nvPr/>
            </p:nvGrpSpPr>
            <p:grpSpPr>
              <a:xfrm>
                <a:off x="7038924" y="4451243"/>
                <a:ext cx="1281004" cy="736796"/>
                <a:chOff x="2805101" y="1916159"/>
                <a:chExt cx="430753" cy="273329"/>
              </a:xfrm>
            </p:grpSpPr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566E0FA9-B432-4CD0-A897-0730DD5CE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05101" y="1916159"/>
                  <a:ext cx="394681" cy="82504"/>
                </a:xfrm>
                <a:prstGeom prst="line">
                  <a:avLst/>
                </a:prstGeom>
                <a:ln w="19050">
                  <a:solidFill>
                    <a:srgbClr val="84582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9ED3C6E7-1657-465E-8A2F-F83644D568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5101" y="2106984"/>
                  <a:ext cx="394681" cy="82504"/>
                </a:xfrm>
                <a:prstGeom prst="line">
                  <a:avLst/>
                </a:prstGeom>
                <a:ln w="19050">
                  <a:solidFill>
                    <a:srgbClr val="84582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DA3009E5-714C-432E-A3F2-772E3B9E924D}"/>
                    </a:ext>
                  </a:extLst>
                </p:cNvPr>
                <p:cNvCxnSpPr/>
                <p:nvPr/>
              </p:nvCxnSpPr>
              <p:spPr>
                <a:xfrm>
                  <a:off x="2816742" y="2047876"/>
                  <a:ext cx="419112" cy="0"/>
                </a:xfrm>
                <a:prstGeom prst="line">
                  <a:avLst/>
                </a:prstGeom>
                <a:ln w="19050">
                  <a:solidFill>
                    <a:srgbClr val="84582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0EB475B1-BD3B-46F0-B213-53C07F44BA08}"/>
                  </a:ext>
                </a:extLst>
              </p:cNvPr>
              <p:cNvGrpSpPr/>
              <p:nvPr/>
            </p:nvGrpSpPr>
            <p:grpSpPr>
              <a:xfrm flipH="1">
                <a:off x="3910029" y="4451243"/>
                <a:ext cx="1281004" cy="736796"/>
                <a:chOff x="2805101" y="1916159"/>
                <a:chExt cx="430753" cy="273329"/>
              </a:xfrm>
            </p:grpSpPr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69C69DE1-DE86-4825-A04A-FB20844C9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05101" y="1916159"/>
                  <a:ext cx="394681" cy="82504"/>
                </a:xfrm>
                <a:prstGeom prst="line">
                  <a:avLst/>
                </a:prstGeom>
                <a:ln w="19050">
                  <a:solidFill>
                    <a:srgbClr val="84582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4F4AEA3F-211E-4238-B152-3731917211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5101" y="2106984"/>
                  <a:ext cx="394681" cy="82504"/>
                </a:xfrm>
                <a:prstGeom prst="line">
                  <a:avLst/>
                </a:prstGeom>
                <a:ln w="19050">
                  <a:solidFill>
                    <a:srgbClr val="84582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04E01828-26D9-45BF-81C1-B145E8E737BE}"/>
                    </a:ext>
                  </a:extLst>
                </p:cNvPr>
                <p:cNvCxnSpPr/>
                <p:nvPr/>
              </p:nvCxnSpPr>
              <p:spPr>
                <a:xfrm>
                  <a:off x="2816742" y="2047876"/>
                  <a:ext cx="419112" cy="0"/>
                </a:xfrm>
                <a:prstGeom prst="line">
                  <a:avLst/>
                </a:prstGeom>
                <a:ln w="19050">
                  <a:solidFill>
                    <a:srgbClr val="84582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89A4FD1D-D3B2-402C-837A-2DC8B090DEA2}"/>
                  </a:ext>
                </a:extLst>
              </p:cNvPr>
              <p:cNvSpPr/>
              <p:nvPr/>
            </p:nvSpPr>
            <p:spPr>
              <a:xfrm>
                <a:off x="4871710" y="3220993"/>
                <a:ext cx="1012678" cy="101267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57000"/>
                </a:schemeClr>
              </a:solidFill>
              <a:ln w="285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0DC4C10-AFB7-4B19-BE64-17D9FCC7D2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6799" y="3579505"/>
                <a:ext cx="637227" cy="147052"/>
              </a:xfrm>
              <a:prstGeom prst="line">
                <a:avLst/>
              </a:prstGeom>
              <a:solidFill>
                <a:srgbClr val="C8C9CB">
                  <a:alpha val="52000"/>
                </a:srgbClr>
              </a:solidFill>
              <a:ln w="28575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E1226F6-8FBB-46E2-93EE-5CB94B71A136}"/>
                </a:ext>
              </a:extLst>
            </p:cNvPr>
            <p:cNvGrpSpPr/>
            <p:nvPr/>
          </p:nvGrpSpPr>
          <p:grpSpPr>
            <a:xfrm>
              <a:off x="378495" y="1580864"/>
              <a:ext cx="1129564" cy="98929"/>
              <a:chOff x="3954168" y="5864333"/>
              <a:chExt cx="4317762" cy="378158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8F9D9CC1-12A8-4D02-9260-0D90889824EE}"/>
                  </a:ext>
                </a:extLst>
              </p:cNvPr>
              <p:cNvSpPr/>
              <p:nvPr/>
            </p:nvSpPr>
            <p:spPr>
              <a:xfrm rot="778865">
                <a:off x="3954168" y="5864333"/>
                <a:ext cx="793132" cy="378158"/>
              </a:xfrm>
              <a:prstGeom prst="ellipse">
                <a:avLst/>
              </a:prstGeom>
              <a:solidFill>
                <a:srgbClr val="BC7D3E"/>
              </a:solidFill>
              <a:ln w="28575">
                <a:solidFill>
                  <a:srgbClr val="84582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AECE5A87-A660-43E4-9203-5118D8B338B6}"/>
                  </a:ext>
                </a:extLst>
              </p:cNvPr>
              <p:cNvSpPr/>
              <p:nvPr/>
            </p:nvSpPr>
            <p:spPr>
              <a:xfrm rot="20821135" flipH="1">
                <a:off x="7478798" y="5864333"/>
                <a:ext cx="793132" cy="378158"/>
              </a:xfrm>
              <a:prstGeom prst="ellipse">
                <a:avLst/>
              </a:prstGeom>
              <a:solidFill>
                <a:srgbClr val="BC7D3E"/>
              </a:solidFill>
              <a:ln w="28575">
                <a:solidFill>
                  <a:srgbClr val="84582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6EC3DD1-D8C2-4963-9ECA-4FCB33512486}"/>
              </a:ext>
            </a:extLst>
          </p:cNvPr>
          <p:cNvSpPr txBox="1"/>
          <p:nvPr/>
        </p:nvSpPr>
        <p:spPr>
          <a:xfrm>
            <a:off x="1783228" y="960810"/>
            <a:ext cx="19559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ln w="19050">
                  <a:noFill/>
                </a:ln>
                <a:solidFill>
                  <a:srgbClr val="84582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두더지</a:t>
            </a:r>
            <a:r>
              <a:rPr lang="en-US" altLang="ko-KR" sz="4400">
                <a:ln w="19050">
                  <a:noFill/>
                </a:ln>
                <a:solidFill>
                  <a:srgbClr val="84582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sz="4400">
              <a:ln w="19050">
                <a:noFill/>
              </a:ln>
              <a:solidFill>
                <a:srgbClr val="84582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CE9019A-73AC-458D-84D2-E926ACA48560}"/>
              </a:ext>
            </a:extLst>
          </p:cNvPr>
          <p:cNvSpPr/>
          <p:nvPr/>
        </p:nvSpPr>
        <p:spPr>
          <a:xfrm>
            <a:off x="0" y="6666271"/>
            <a:ext cx="12191999" cy="1956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AC0E7C7-9FFE-4205-A07B-33278EB019D9}"/>
              </a:ext>
            </a:extLst>
          </p:cNvPr>
          <p:cNvSpPr/>
          <p:nvPr/>
        </p:nvSpPr>
        <p:spPr>
          <a:xfrm>
            <a:off x="0" y="-17401"/>
            <a:ext cx="12191999" cy="1956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6B5294-11FA-4F13-A204-B9DA46AF4D3C}"/>
              </a:ext>
            </a:extLst>
          </p:cNvPr>
          <p:cNvSpPr txBox="1"/>
          <p:nvPr/>
        </p:nvSpPr>
        <p:spPr>
          <a:xfrm>
            <a:off x="3691087" y="1316608"/>
            <a:ext cx="3392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5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공동체정신 </a:t>
            </a:r>
            <a:r>
              <a:rPr lang="en-US" altLang="ko-KR" sz="1400" b="1">
                <a:solidFill>
                  <a:schemeClr val="accent5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분실물찾기 </a:t>
            </a:r>
            <a:r>
              <a:rPr lang="en-US" altLang="ko-KR" sz="1400" b="1">
                <a:solidFill>
                  <a:schemeClr val="accent5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#GPS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기반서비스</a:t>
            </a:r>
          </a:p>
        </p:txBody>
      </p:sp>
    </p:spTree>
    <p:extLst>
      <p:ext uri="{BB962C8B-B14F-4D97-AF65-F5344CB8AC3E}">
        <p14:creationId xmlns:p14="http://schemas.microsoft.com/office/powerpoint/2010/main" val="47310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 계획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F77E2D-3891-4DA1-995A-BA72894258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" b="26829"/>
          <a:stretch/>
        </p:blipFill>
        <p:spPr>
          <a:xfrm>
            <a:off x="1833873" y="1739717"/>
            <a:ext cx="8480537" cy="31850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AD900A-90CD-4217-85A4-F47660366AAD}"/>
              </a:ext>
            </a:extLst>
          </p:cNvPr>
          <p:cNvSpPr txBox="1"/>
          <p:nvPr/>
        </p:nvSpPr>
        <p:spPr>
          <a:xfrm>
            <a:off x="4974236" y="3019270"/>
            <a:ext cx="18063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FCA84D-4E3A-4567-914A-3F12D4FF1163}"/>
              </a:ext>
            </a:extLst>
          </p:cNvPr>
          <p:cNvSpPr txBox="1"/>
          <p:nvPr/>
        </p:nvSpPr>
        <p:spPr>
          <a:xfrm>
            <a:off x="4405858" y="4193499"/>
            <a:ext cx="18063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비</a:t>
            </a:r>
          </a:p>
        </p:txBody>
      </p:sp>
    </p:spTree>
    <p:extLst>
      <p:ext uri="{BB962C8B-B14F-4D97-AF65-F5344CB8AC3E}">
        <p14:creationId xmlns:p14="http://schemas.microsoft.com/office/powerpoint/2010/main" val="29046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ECB5489-BC47-4A53-8870-63F7B6C7E8EA}"/>
              </a:ext>
            </a:extLst>
          </p:cNvPr>
          <p:cNvSpPr txBox="1"/>
          <p:nvPr/>
        </p:nvSpPr>
        <p:spPr>
          <a:xfrm>
            <a:off x="580337" y="1334694"/>
            <a:ext cx="6179902" cy="44361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>
                <a:latin typeface="나눔스퀘어_ac ExtraBold"/>
                <a:ea typeface="배달의민족 도현"/>
              </a:rPr>
              <a:t>1. </a:t>
            </a:r>
            <a:r>
              <a:rPr lang="ko-KR" altLang="en-US" b="1">
                <a:latin typeface="나눔스퀘어_ac ExtraBold"/>
                <a:ea typeface="배달의민족 도현"/>
              </a:rPr>
              <a:t>영상 관련 사항</a:t>
            </a:r>
          </a:p>
          <a:p>
            <a:pPr>
              <a:lnSpc>
                <a:spcPct val="200000"/>
              </a:lnSpc>
            </a:pPr>
            <a:r>
              <a:rPr lang="en-US" altLang="ko-KR" b="1">
                <a:latin typeface="나눔스퀘어_ac ExtraBold"/>
                <a:ea typeface="배달의민족 도현"/>
              </a:rPr>
              <a:t>  - </a:t>
            </a:r>
            <a:r>
              <a:rPr lang="ko-KR" altLang="en-US" b="1">
                <a:latin typeface="나눔스퀘어_ac ExtraBold"/>
                <a:ea typeface="배달의민족 도현"/>
              </a:rPr>
              <a:t>전체적인 영상 구성</a:t>
            </a:r>
            <a:endParaRPr lang="en-US" altLang="ko-KR" b="1">
              <a:latin typeface="나눔스퀘어_ac ExtraBold"/>
              <a:ea typeface="배달의민족 도현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latin typeface="나눔스퀘어_ac ExtraBold"/>
                <a:ea typeface="배달의민족 도현"/>
              </a:rPr>
              <a:t>  - </a:t>
            </a:r>
            <a:r>
              <a:rPr lang="ko-KR" altLang="en-US" b="1">
                <a:latin typeface="나눔스퀘어_ac ExtraBold"/>
                <a:ea typeface="배달의민족 도현"/>
              </a:rPr>
              <a:t>촬영 일정 정하기</a:t>
            </a:r>
          </a:p>
          <a:p>
            <a:pPr>
              <a:lnSpc>
                <a:spcPct val="200000"/>
              </a:lnSpc>
            </a:pPr>
            <a:r>
              <a:rPr lang="en-US" altLang="ko-KR" b="1">
                <a:latin typeface="나눔스퀘어_ac ExtraBold"/>
                <a:ea typeface="배달의민족 도현"/>
              </a:rPr>
              <a:t>    (</a:t>
            </a:r>
            <a:r>
              <a:rPr lang="en-US" altLang="ko-KR" b="1" err="1">
                <a:latin typeface="나눔스퀘어_ac ExtraBold"/>
                <a:ea typeface="배달의민족 도현"/>
              </a:rPr>
              <a:t>일주일에</a:t>
            </a:r>
            <a:r>
              <a:rPr lang="en-US" altLang="ko-KR" b="1">
                <a:latin typeface="나눔스퀘어_ac ExtraBold"/>
                <a:ea typeface="배달의민족 도현"/>
              </a:rPr>
              <a:t> </a:t>
            </a:r>
            <a:r>
              <a:rPr lang="en-US" altLang="ko-KR" b="1" err="1">
                <a:latin typeface="나눔스퀘어_ac ExtraBold"/>
                <a:ea typeface="배달의민족 도현"/>
              </a:rPr>
              <a:t>하루</a:t>
            </a:r>
            <a:r>
              <a:rPr lang="en-US" altLang="ko-KR" b="1">
                <a:latin typeface="나눔스퀘어_ac ExtraBold"/>
                <a:ea typeface="배달의민족 도현"/>
              </a:rPr>
              <a:t> </a:t>
            </a:r>
            <a:r>
              <a:rPr lang="en-US" altLang="ko-KR" b="1" err="1">
                <a:latin typeface="나눔스퀘어_ac ExtraBold"/>
                <a:ea typeface="배달의민족 도현"/>
              </a:rPr>
              <a:t>이상</a:t>
            </a:r>
            <a:r>
              <a:rPr lang="en-US" altLang="ko-KR" b="1">
                <a:latin typeface="나눔스퀘어_ac ExtraBold"/>
                <a:ea typeface="배달의민족 도현"/>
              </a:rPr>
              <a:t> </a:t>
            </a:r>
            <a:r>
              <a:rPr lang="en-US" altLang="ko-KR" b="1" err="1">
                <a:latin typeface="나눔스퀘어_ac ExtraBold"/>
                <a:ea typeface="배달의민족 도현"/>
              </a:rPr>
              <a:t>코딩하는</a:t>
            </a:r>
            <a:r>
              <a:rPr lang="en-US" altLang="ko-KR" b="1">
                <a:latin typeface="나눔스퀘어_ac ExtraBold"/>
                <a:ea typeface="배달의민족 도현"/>
              </a:rPr>
              <a:t> </a:t>
            </a:r>
            <a:r>
              <a:rPr lang="en-US" altLang="ko-KR" b="1" err="1">
                <a:latin typeface="나눔스퀘어_ac ExtraBold"/>
                <a:ea typeface="배달의민족 도현"/>
              </a:rPr>
              <a:t>영상</a:t>
            </a:r>
            <a:r>
              <a:rPr lang="en-US" altLang="ko-KR" b="1">
                <a:latin typeface="나눔스퀘어_ac ExtraBold"/>
                <a:ea typeface="배달의민족 도현"/>
              </a:rPr>
              <a:t> </a:t>
            </a:r>
            <a:r>
              <a:rPr lang="en-US" altLang="ko-KR" b="1" err="1">
                <a:latin typeface="나눔스퀘어_ac ExtraBold"/>
                <a:ea typeface="배달의민족 도현"/>
              </a:rPr>
              <a:t>촬영</a:t>
            </a:r>
            <a:r>
              <a:rPr lang="en-US" altLang="ko-KR" b="1">
                <a:latin typeface="나눔스퀘어_ac ExtraBold"/>
                <a:ea typeface="배달의민족 도현"/>
              </a:rPr>
              <a:t>)</a:t>
            </a:r>
            <a:endParaRPr lang="en-US">
              <a:ea typeface="배달의민족 도현"/>
            </a:endParaRPr>
          </a:p>
          <a:p>
            <a:pPr>
              <a:lnSpc>
                <a:spcPct val="200000"/>
              </a:lnSpc>
            </a:pPr>
            <a:endParaRPr lang="en-US" altLang="ko-KR" b="1">
              <a:latin typeface="나눔스퀘어_ac ExtraBold"/>
              <a:ea typeface="배달의민족 도현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latin typeface="나눔스퀘어_ac ExtraBold"/>
                <a:ea typeface="배달의민족 도현"/>
              </a:rPr>
              <a:t>2. </a:t>
            </a:r>
            <a:r>
              <a:rPr lang="ko-KR" altLang="en-US" b="1">
                <a:latin typeface="나눔스퀘어_ac ExtraBold"/>
                <a:ea typeface="배달의민족 도현"/>
              </a:rPr>
              <a:t>웹 개발 일정 관련</a:t>
            </a:r>
          </a:p>
          <a:p>
            <a:pPr>
              <a:lnSpc>
                <a:spcPct val="200000"/>
              </a:lnSpc>
            </a:pPr>
            <a:r>
              <a:rPr lang="en-US" altLang="ko-KR" b="1">
                <a:latin typeface="나눔스퀘어_ac ExtraBold"/>
                <a:ea typeface="배달의민족 도현"/>
              </a:rPr>
              <a:t>  - </a:t>
            </a:r>
            <a:r>
              <a:rPr lang="ko-KR" altLang="en-US" b="1">
                <a:latin typeface="나눔스퀘어_ac ExtraBold"/>
                <a:ea typeface="배달의민족 도현"/>
              </a:rPr>
              <a:t>구현할 기능 결정 및 우선순위 설정</a:t>
            </a:r>
          </a:p>
          <a:p>
            <a:pPr>
              <a:lnSpc>
                <a:spcPct val="200000"/>
              </a:lnSpc>
            </a:pPr>
            <a:r>
              <a:rPr lang="en-US" altLang="ko-KR" b="1">
                <a:latin typeface="나눔스퀘어_ac ExtraBold"/>
                <a:ea typeface="배달의민족 도현"/>
              </a:rPr>
              <a:t>    : </a:t>
            </a:r>
            <a:r>
              <a:rPr lang="ko-KR" altLang="en-US" b="1">
                <a:latin typeface="나눔스퀘어_ac ExtraBold"/>
                <a:ea typeface="배달의민족 도현"/>
              </a:rPr>
              <a:t>로그인</a:t>
            </a:r>
            <a:r>
              <a:rPr lang="en-US" altLang="ko-KR" b="1">
                <a:latin typeface="나눔스퀘어_ac ExtraBold"/>
                <a:ea typeface="배달의민족 도현"/>
              </a:rPr>
              <a:t>/</a:t>
            </a:r>
            <a:r>
              <a:rPr lang="ko-KR" altLang="en-US" b="1">
                <a:latin typeface="나눔스퀘어_ac ExtraBold"/>
                <a:ea typeface="배달의민족 도현"/>
              </a:rPr>
              <a:t>회원가입</a:t>
            </a:r>
            <a:r>
              <a:rPr lang="en-US" altLang="ko-KR" b="1">
                <a:latin typeface="나눔스퀘어_ac ExtraBold"/>
                <a:ea typeface="배달의민족 도현"/>
              </a:rPr>
              <a:t>, </a:t>
            </a:r>
            <a:r>
              <a:rPr lang="ko-KR" altLang="en-US" b="1">
                <a:latin typeface="나눔스퀘어_ac ExtraBold"/>
                <a:ea typeface="배달의민족 도현"/>
              </a:rPr>
              <a:t>게시글 등록</a:t>
            </a:r>
            <a:r>
              <a:rPr lang="en-US" altLang="ko-KR" b="1">
                <a:latin typeface="나눔스퀘어_ac ExtraBold"/>
                <a:ea typeface="배달의민족 도현"/>
              </a:rPr>
              <a:t>, </a:t>
            </a:r>
            <a:r>
              <a:rPr lang="ko-KR" altLang="en-US" b="1">
                <a:latin typeface="나눔스퀘어_ac ExtraBold"/>
                <a:ea typeface="배달의민족 도현"/>
              </a:rPr>
              <a:t>게시글 조회 </a:t>
            </a:r>
            <a:r>
              <a:rPr lang="en-US" altLang="ko-KR" b="1">
                <a:latin typeface="나눔스퀘어_ac ExtraBold"/>
                <a:ea typeface="배달의민족 도현"/>
              </a:rPr>
              <a:t>(~1/17)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회의 결론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D5D5F-C157-411B-8A6A-CBDFB5DEA5BF}"/>
              </a:ext>
            </a:extLst>
          </p:cNvPr>
          <p:cNvSpPr txBox="1"/>
          <p:nvPr/>
        </p:nvSpPr>
        <p:spPr>
          <a:xfrm>
            <a:off x="6720786" y="1679883"/>
            <a:ext cx="4889191" cy="38821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>
                <a:latin typeface="나눔스퀘어_ac ExtraBold"/>
                <a:ea typeface="배달의민족 도현"/>
              </a:rPr>
              <a:t>  &lt;</a:t>
            </a:r>
            <a:r>
              <a:rPr lang="ko-KR" altLang="en-US" b="1">
                <a:latin typeface="나눔스퀘어_ac ExtraBold"/>
                <a:ea typeface="배달의민족 도현"/>
              </a:rPr>
              <a:t>프론트</a:t>
            </a:r>
            <a:r>
              <a:rPr lang="en-US" altLang="ko-KR" b="1">
                <a:latin typeface="나눔스퀘어_ac ExtraBold"/>
                <a:ea typeface="배달의민족 도현"/>
              </a:rPr>
              <a:t>&gt;</a:t>
            </a:r>
            <a:endParaRPr lang="ko-KR" altLang="en-US">
              <a:ea typeface="배달의민족 도현"/>
            </a:endParaRPr>
          </a:p>
          <a:p>
            <a:pPr>
              <a:lnSpc>
                <a:spcPct val="200000"/>
              </a:lnSpc>
            </a:pPr>
            <a:r>
              <a:rPr lang="ko-KR" altLang="en-US" b="1">
                <a:latin typeface="나눔스퀘어_ac ExtraBold"/>
                <a:ea typeface="배달의민족 도현"/>
              </a:rPr>
              <a:t>     로그인</a:t>
            </a:r>
            <a:r>
              <a:rPr lang="en-US" altLang="ko-KR" b="1">
                <a:latin typeface="나눔스퀘어_ac ExtraBold"/>
                <a:ea typeface="배달의민족 도현"/>
              </a:rPr>
              <a:t> </a:t>
            </a:r>
            <a:r>
              <a:rPr lang="ko-KR" altLang="en-US" b="1">
                <a:latin typeface="나눔스퀘어_ac ExtraBold"/>
                <a:ea typeface="배달의민족 도현"/>
              </a:rPr>
              <a:t>회원가입</a:t>
            </a:r>
            <a:r>
              <a:rPr lang="en-US" altLang="ko-KR" b="1">
                <a:latin typeface="나눔스퀘어_ac ExtraBold"/>
                <a:ea typeface="배달의민족 도현"/>
              </a:rPr>
              <a:t>/</a:t>
            </a:r>
            <a:r>
              <a:rPr lang="ko-KR" altLang="en-US" b="1">
                <a:latin typeface="나눔스퀘어_ac ExtraBold"/>
                <a:ea typeface="배달의민족 도현"/>
              </a:rPr>
              <a:t>게시글 조회 </a:t>
            </a:r>
            <a:r>
              <a:rPr lang="en-US" altLang="ko-KR" b="1">
                <a:latin typeface="나눔스퀘어_ac ExtraBold"/>
                <a:ea typeface="배달의민족 도현"/>
              </a:rPr>
              <a:t>: </a:t>
            </a:r>
            <a:r>
              <a:rPr lang="ko-KR" altLang="en-US" b="1" err="1">
                <a:latin typeface="나눔스퀘어_ac ExtraBold"/>
                <a:ea typeface="배달의민족 도현"/>
              </a:rPr>
              <a:t>김가경</a:t>
            </a:r>
            <a:endParaRPr lang="en-US" altLang="ko-KR" b="1">
              <a:latin typeface="나눔스퀘어_ac ExtraBold"/>
              <a:ea typeface="배달의민족 도현"/>
            </a:endParaRPr>
          </a:p>
          <a:p>
            <a:pPr>
              <a:lnSpc>
                <a:spcPct val="200000"/>
              </a:lnSpc>
            </a:pPr>
            <a:r>
              <a:rPr lang="ko-KR" altLang="en-US" b="1">
                <a:latin typeface="나눔스퀘어_ac ExtraBold"/>
                <a:ea typeface="배달의민족 도현"/>
              </a:rPr>
              <a:t>     게시글 등록</a:t>
            </a:r>
            <a:r>
              <a:rPr lang="en-US" altLang="ko-KR" b="1">
                <a:latin typeface="나눔스퀘어_ac ExtraBold"/>
                <a:ea typeface="배달의민족 도현"/>
              </a:rPr>
              <a:t>/</a:t>
            </a:r>
            <a:r>
              <a:rPr lang="ko-KR" altLang="en-US" b="1">
                <a:latin typeface="나눔스퀘어_ac ExtraBold"/>
                <a:ea typeface="배달의민족 도현"/>
              </a:rPr>
              <a:t>마이페이지 </a:t>
            </a:r>
            <a:r>
              <a:rPr lang="en-US" altLang="ko-KR" b="1">
                <a:latin typeface="나눔스퀘어_ac ExtraBold"/>
                <a:ea typeface="배달의민족 도현"/>
              </a:rPr>
              <a:t>: </a:t>
            </a:r>
            <a:r>
              <a:rPr lang="ko-KR" altLang="en-US" b="1">
                <a:latin typeface="나눔스퀘어_ac ExtraBold"/>
                <a:ea typeface="배달의민족 도현"/>
              </a:rPr>
              <a:t>황유정</a:t>
            </a:r>
            <a:endParaRPr lang="en-US">
              <a:latin typeface="나눔스퀘어_ac ExtraBold"/>
              <a:ea typeface="배달의민족 도현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latin typeface="나눔스퀘어_ac ExtraBold"/>
                <a:ea typeface="배달의민족 도현"/>
              </a:rPr>
              <a:t>  &lt;</a:t>
            </a:r>
            <a:r>
              <a:rPr lang="ko-KR" altLang="en-US" b="1">
                <a:latin typeface="나눔스퀘어_ac ExtraBold"/>
                <a:ea typeface="배달의민족 도현"/>
              </a:rPr>
              <a:t>백</a:t>
            </a:r>
            <a:r>
              <a:rPr lang="en-US" altLang="ko-KR" b="1">
                <a:latin typeface="나눔스퀘어_ac ExtraBold"/>
                <a:ea typeface="배달의민족 도현"/>
              </a:rPr>
              <a:t>&gt;</a:t>
            </a:r>
            <a:endParaRPr lang="en-US">
              <a:latin typeface="나눔스퀘어_ac ExtraBold"/>
              <a:ea typeface="배달의민족 도현"/>
            </a:endParaRPr>
          </a:p>
          <a:p>
            <a:pPr>
              <a:lnSpc>
                <a:spcPct val="200000"/>
              </a:lnSpc>
            </a:pPr>
            <a:r>
              <a:rPr lang="ko-KR" altLang="en-US" b="1">
                <a:latin typeface="나눔스퀘어_ac ExtraBold"/>
                <a:ea typeface="배달의민족 도현"/>
              </a:rPr>
              <a:t>     로그인</a:t>
            </a:r>
            <a:r>
              <a:rPr lang="en-US" altLang="ko-KR" b="1">
                <a:latin typeface="나눔스퀘어_ac ExtraBold"/>
                <a:ea typeface="배달의민족 도현"/>
              </a:rPr>
              <a:t>/</a:t>
            </a:r>
            <a:r>
              <a:rPr lang="ko-KR" altLang="en-US" b="1">
                <a:latin typeface="나눔스퀘어_ac ExtraBold"/>
                <a:ea typeface="배달의민족 도현"/>
              </a:rPr>
              <a:t>회원가입 </a:t>
            </a:r>
            <a:r>
              <a:rPr lang="en-US" altLang="ko-KR" b="1">
                <a:latin typeface="나눔스퀘어_ac ExtraBold"/>
                <a:ea typeface="배달의민족 도현"/>
              </a:rPr>
              <a:t>: </a:t>
            </a:r>
            <a:r>
              <a:rPr lang="ko-KR" altLang="en-US" b="1">
                <a:latin typeface="나눔스퀘어_ac ExtraBold"/>
                <a:ea typeface="배달의민족 도현"/>
              </a:rPr>
              <a:t>이준서</a:t>
            </a:r>
            <a:endParaRPr lang="en-US">
              <a:latin typeface="나눔스퀘어_ac ExtraBold"/>
              <a:ea typeface="배달의민족 도현"/>
            </a:endParaRPr>
          </a:p>
          <a:p>
            <a:pPr>
              <a:lnSpc>
                <a:spcPct val="200000"/>
              </a:lnSpc>
            </a:pPr>
            <a:r>
              <a:rPr lang="ko-KR" altLang="en-US" b="1">
                <a:latin typeface="나눔스퀘어_ac ExtraBold"/>
                <a:ea typeface="배달의민족 도현"/>
              </a:rPr>
              <a:t>     게시글 등록 </a:t>
            </a:r>
            <a:r>
              <a:rPr lang="en-US" altLang="ko-KR" b="1">
                <a:latin typeface="나눔스퀘어_ac ExtraBold"/>
                <a:ea typeface="배달의민족 도현"/>
              </a:rPr>
              <a:t>: </a:t>
            </a:r>
            <a:r>
              <a:rPr lang="ko-KR" altLang="en-US" b="1" err="1">
                <a:latin typeface="나눔스퀘어_ac ExtraBold"/>
                <a:ea typeface="배달의민족 도현"/>
              </a:rPr>
              <a:t>임보영</a:t>
            </a:r>
            <a:endParaRPr lang="ko-KR" altLang="en-US" b="1">
              <a:latin typeface="나눔스퀘어_ac ExtraBold"/>
              <a:ea typeface="배달의민족 도현"/>
            </a:endParaRPr>
          </a:p>
          <a:p>
            <a:pPr>
              <a:lnSpc>
                <a:spcPct val="200000"/>
              </a:lnSpc>
            </a:pPr>
            <a:r>
              <a:rPr lang="ko-KR" altLang="en-US" b="1">
                <a:latin typeface="나눔스퀘어_ac ExtraBold"/>
                <a:ea typeface="배달의민족 도현"/>
              </a:rPr>
              <a:t>     게시글 조회 </a:t>
            </a:r>
            <a:r>
              <a:rPr lang="en-US" altLang="ko-KR" b="1">
                <a:latin typeface="나눔스퀘어_ac ExtraBold"/>
                <a:ea typeface="배달의민족 도현"/>
              </a:rPr>
              <a:t>: </a:t>
            </a:r>
            <a:r>
              <a:rPr lang="ko-KR" altLang="en-US" b="1" err="1">
                <a:latin typeface="나눔스퀘어_ac ExtraBold"/>
                <a:ea typeface="배달의민족 도현"/>
              </a:rPr>
              <a:t>추유림</a:t>
            </a:r>
            <a:endParaRPr lang="ko-KR" altLang="en-US" b="1">
              <a:latin typeface="나눔스퀘어_ac ExtraBold"/>
              <a:ea typeface="배달의민족 도현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583A79C-2979-42F1-A320-E13616B65BEF}"/>
              </a:ext>
            </a:extLst>
          </p:cNvPr>
          <p:cNvCxnSpPr/>
          <p:nvPr/>
        </p:nvCxnSpPr>
        <p:spPr>
          <a:xfrm flipH="1">
            <a:off x="6180457" y="1769048"/>
            <a:ext cx="6037" cy="400181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04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5126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 엔드 학습 </a:t>
            </a:r>
            <a:r>
              <a:rPr lang="ko-KR" altLang="en-US" sz="2800" b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교재</a:t>
            </a:r>
            <a:r>
              <a:rPr lang="ko-KR" altLang="en-US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강좌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EAEC01-BDB7-4A53-AA3B-FF8B2B47F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367" y="1192890"/>
            <a:ext cx="3641241" cy="49994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8FA0E6-78A3-4788-9238-8BE7A2011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792" y="1211087"/>
            <a:ext cx="3641241" cy="49812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9759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4557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 엔드 학습 교재 및 </a:t>
            </a:r>
            <a:r>
              <a:rPr lang="ko-KR" altLang="en-US" sz="2800" b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04D257-D5DC-4A36-89E8-CC4A57A8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950" y="3598553"/>
            <a:ext cx="2420431" cy="2971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0A7425-3FE6-4086-8A7E-669B55623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571" y="3598553"/>
            <a:ext cx="2405917" cy="2971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ED1FD3-38C2-4598-AB55-22C3C63B2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876" y="1089401"/>
            <a:ext cx="5037612" cy="2411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CB6AC2-3BA9-4262-81D7-23DB1856B69B}"/>
              </a:ext>
            </a:extLst>
          </p:cNvPr>
          <p:cNvSpPr txBox="1"/>
          <p:nvPr/>
        </p:nvSpPr>
        <p:spPr>
          <a:xfrm>
            <a:off x="8913752" y="1652162"/>
            <a:ext cx="2969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드림코딩</a:t>
            </a:r>
            <a:r>
              <a:rPr lang="ko-KR" altLang="en-US"/>
              <a:t> 프론트 엔드 필수 강좌 중 </a:t>
            </a:r>
            <a:r>
              <a:rPr lang="en-US" altLang="ko-KR" err="1"/>
              <a:t>html+css</a:t>
            </a:r>
            <a:r>
              <a:rPr lang="en-US" altLang="ko-KR"/>
              <a:t> </a:t>
            </a:r>
            <a:r>
              <a:rPr lang="ko-KR" altLang="en-US"/>
              <a:t>학습 및 클론코딩</a:t>
            </a:r>
            <a:r>
              <a:rPr lang="en-US" altLang="ko-KR"/>
              <a:t>, java </a:t>
            </a:r>
            <a:r>
              <a:rPr lang="ko-KR" altLang="en-US"/>
              <a:t>핵심 개념 학습</a:t>
            </a:r>
            <a:endParaRPr lang="en-US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985C46-015E-4DC1-951B-516E074D229A}"/>
              </a:ext>
            </a:extLst>
          </p:cNvPr>
          <p:cNvSpPr txBox="1"/>
          <p:nvPr/>
        </p:nvSpPr>
        <p:spPr>
          <a:xfrm>
            <a:off x="372058" y="4229506"/>
            <a:ext cx="2969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/>
          </a:p>
          <a:p>
            <a:r>
              <a:rPr lang="ko-KR" altLang="en-US" b="1"/>
              <a:t>생활코딩</a:t>
            </a:r>
            <a:r>
              <a:rPr lang="ko-KR" altLang="en-US"/>
              <a:t>으로 </a:t>
            </a:r>
            <a:r>
              <a:rPr lang="en-US" altLang="ko-KR"/>
              <a:t>html,</a:t>
            </a:r>
            <a:r>
              <a:rPr lang="ko-KR" altLang="en-US"/>
              <a:t> </a:t>
            </a:r>
            <a:r>
              <a:rPr lang="en-US" altLang="ko-KR" err="1"/>
              <a:t>css</a:t>
            </a:r>
            <a:endParaRPr lang="en-US" altLang="ko-KR"/>
          </a:p>
          <a:p>
            <a:r>
              <a:rPr lang="ko-KR" altLang="en-US"/>
              <a:t>기초</a:t>
            </a:r>
            <a:r>
              <a:rPr lang="en-US" altLang="ko-KR"/>
              <a:t>(</a:t>
            </a:r>
            <a:r>
              <a:rPr lang="ko-KR" altLang="en-US"/>
              <a:t>기본태그</a:t>
            </a:r>
            <a:r>
              <a:rPr lang="en-US" altLang="ko-KR"/>
              <a:t>, </a:t>
            </a:r>
            <a:r>
              <a:rPr lang="ko-KR" altLang="en-US"/>
              <a:t>속성</a:t>
            </a:r>
            <a:r>
              <a:rPr lang="en-US" altLang="ko-KR"/>
              <a:t>)</a:t>
            </a:r>
            <a:r>
              <a:rPr lang="ko-KR" altLang="en-US"/>
              <a:t>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02B1CD-7510-47E6-AA0F-5EFBFD8E91A7}"/>
              </a:ext>
            </a:extLst>
          </p:cNvPr>
          <p:cNvSpPr txBox="1"/>
          <p:nvPr/>
        </p:nvSpPr>
        <p:spPr>
          <a:xfrm>
            <a:off x="8943614" y="4284683"/>
            <a:ext cx="29395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/>
              <a:t>인프런</a:t>
            </a:r>
            <a:r>
              <a:rPr lang="ko-KR" altLang="en-US"/>
              <a:t> </a:t>
            </a:r>
            <a:r>
              <a:rPr lang="en-US" altLang="ko-KR"/>
              <a:t>“</a:t>
            </a:r>
            <a:r>
              <a:rPr lang="ko-KR" altLang="en-US"/>
              <a:t>실전 </a:t>
            </a:r>
            <a:r>
              <a:rPr lang="en-US" altLang="ko-KR"/>
              <a:t>html/</a:t>
            </a:r>
            <a:r>
              <a:rPr lang="en-US" altLang="ko-KR" err="1"/>
              <a:t>css</a:t>
            </a:r>
            <a:r>
              <a:rPr lang="en-US" altLang="ko-KR"/>
              <a:t>”, </a:t>
            </a:r>
          </a:p>
          <a:p>
            <a:r>
              <a:rPr lang="en-US" altLang="ko-KR"/>
              <a:t>“</a:t>
            </a:r>
            <a:r>
              <a:rPr lang="ko-KR" altLang="en-US"/>
              <a:t>만들면서 배우는 </a:t>
            </a:r>
            <a:r>
              <a:rPr lang="en-US" altLang="ko-KR"/>
              <a:t>html/</a:t>
            </a:r>
            <a:r>
              <a:rPr lang="en-US" altLang="ko-KR" err="1"/>
              <a:t>css</a:t>
            </a:r>
            <a:r>
              <a:rPr lang="en-US" altLang="ko-KR"/>
              <a:t>” </a:t>
            </a:r>
            <a:r>
              <a:rPr lang="ko-KR" altLang="en-US"/>
              <a:t>등 여러 강좌를 참고하며 간단한 웹페이지 제작하면서 실습</a:t>
            </a:r>
            <a:r>
              <a:rPr lang="en-US" altLang="ko-KR"/>
              <a:t>, </a:t>
            </a:r>
            <a:r>
              <a:rPr lang="ko-KR" altLang="en-US"/>
              <a:t>반응형으로 제작</a:t>
            </a:r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3C7FCD-2E7B-4188-9BD6-4CC1C27ADC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596" r="-677" b="35395"/>
          <a:stretch/>
        </p:blipFill>
        <p:spPr>
          <a:xfrm>
            <a:off x="261800" y="1089401"/>
            <a:ext cx="3189961" cy="31552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912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3397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 엔드 학습 내용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DA9C3F-0FD6-40D9-9755-0A299033F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57" y="1168923"/>
            <a:ext cx="3553907" cy="37235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550135-E259-4A7D-8EE8-9C9E1AD1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650" y="1168922"/>
            <a:ext cx="3379276" cy="53314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C82BBB-D6AD-4BBB-BFC4-9D23BE9AD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212" y="1168922"/>
            <a:ext cx="4296130" cy="2894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92FC33D-19EA-4D24-9BEA-62E44E7635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174"/>
          <a:stretch/>
        </p:blipFill>
        <p:spPr>
          <a:xfrm>
            <a:off x="7510212" y="4110085"/>
            <a:ext cx="4296217" cy="23902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3895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777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 엔드 웹 디자인 및 프로토타입 제작 </a:t>
            </a:r>
            <a:r>
              <a:rPr lang="en-US" altLang="ko-KR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80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xd</a:t>
            </a:r>
            <a:r>
              <a:rPr lang="en-US" altLang="ko-KR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8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0C8C0A-B2F9-4078-9937-AFC866966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69" y="1027069"/>
            <a:ext cx="8595659" cy="4611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362DE5-542C-476F-ABB7-FDC8A659C2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7" t="9506" r="22168" b="1797"/>
          <a:stretch/>
        </p:blipFill>
        <p:spPr>
          <a:xfrm>
            <a:off x="5559061" y="2337671"/>
            <a:ext cx="5929370" cy="39495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134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5652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 엔드 웹 구현 </a:t>
            </a:r>
            <a:r>
              <a:rPr lang="en-US" altLang="ko-KR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(html, </a:t>
            </a:r>
            <a:r>
              <a:rPr lang="en-US" altLang="ko-KR" sz="280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en-US" altLang="ko-KR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80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</a:t>
            </a:r>
            <a:r>
              <a:rPr lang="en-US" altLang="ko-KR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8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6FBE53-73BF-4CC9-A46E-DEAE761C2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30" y="956134"/>
            <a:ext cx="7475456" cy="38117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53A7BC-E9F4-4FF5-ABD8-038CE29A0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431" y="2646335"/>
            <a:ext cx="6004698" cy="380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68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BBF90A8C8D77542AE7455B156727A66" ma:contentTypeVersion="4" ma:contentTypeDescription="새 문서를 만듭니다." ma:contentTypeScope="" ma:versionID="dc9e64956b4d5869e89179f22888ca35">
  <xsd:schema xmlns:xsd="http://www.w3.org/2001/XMLSchema" xmlns:xs="http://www.w3.org/2001/XMLSchema" xmlns:p="http://schemas.microsoft.com/office/2006/metadata/properties" xmlns:ns3="9a4efa66-e3bb-4606-ab04-a86465e7c91e" targetNamespace="http://schemas.microsoft.com/office/2006/metadata/properties" ma:root="true" ma:fieldsID="48bbc4df1a8be260e6d6a8a01902872b" ns3:_="">
    <xsd:import namespace="9a4efa66-e3bb-4606-ab04-a86465e7c9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4efa66-e3bb-4606-ab04-a86465e7c9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4775C5-35EA-4708-A84E-5DC6E9466493}">
  <ds:schemaRefs>
    <ds:schemaRef ds:uri="9a4efa66-e3bb-4606-ab04-a86465e7c91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8F5A861-E2F5-48AF-B83D-0F418072F65A}">
  <ds:schemaRefs>
    <ds:schemaRef ds:uri="9a4efa66-e3bb-4606-ab04-a86465e7c9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8B3CB49-9F76-480D-BADE-3FBAA75F2E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785</Words>
  <Application>Microsoft Office PowerPoint</Application>
  <PresentationFormat>와이드스크린</PresentationFormat>
  <Paragraphs>100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KoPub돋움체 Bold</vt:lpstr>
      <vt:lpstr>나눔스퀘어 Bold</vt:lpstr>
      <vt:lpstr>나눔스퀘어 ExtraBold</vt:lpstr>
      <vt:lpstr>나눔스퀘어 Light</vt:lpstr>
      <vt:lpstr>나눔스퀘어_ac ExtraBold</vt:lpstr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임보영</dc:creator>
  <cp:lastModifiedBy>유정 황</cp:lastModifiedBy>
  <cp:revision>4</cp:revision>
  <dcterms:created xsi:type="dcterms:W3CDTF">2021-01-14T05:10:11Z</dcterms:created>
  <dcterms:modified xsi:type="dcterms:W3CDTF">2021-01-25T12:58:46Z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0x0101001BBF90A8C8D77542AE7455B156727A66</vt:lpwstr>
  </property>
</Properties>
</file>